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89" r:id="rId3"/>
    <p:sldId id="302" r:id="rId4"/>
    <p:sldId id="351" r:id="rId5"/>
    <p:sldId id="392" r:id="rId6"/>
    <p:sldId id="418" r:id="rId7"/>
    <p:sldId id="417" r:id="rId8"/>
    <p:sldId id="419" r:id="rId9"/>
    <p:sldId id="420" r:id="rId10"/>
    <p:sldId id="421" r:id="rId11"/>
    <p:sldId id="422" r:id="rId12"/>
    <p:sldId id="396" r:id="rId13"/>
    <p:sldId id="393" r:id="rId14"/>
    <p:sldId id="394" r:id="rId15"/>
    <p:sldId id="395" r:id="rId16"/>
    <p:sldId id="353" r:id="rId17"/>
    <p:sldId id="409" r:id="rId18"/>
    <p:sldId id="459" r:id="rId19"/>
    <p:sldId id="410" r:id="rId20"/>
    <p:sldId id="416" r:id="rId21"/>
    <p:sldId id="423" r:id="rId22"/>
    <p:sldId id="427" r:id="rId23"/>
    <p:sldId id="411" r:id="rId24"/>
    <p:sldId id="397" r:id="rId25"/>
    <p:sldId id="424" r:id="rId26"/>
    <p:sldId id="425" r:id="rId27"/>
    <p:sldId id="399" r:id="rId28"/>
    <p:sldId id="413" r:id="rId29"/>
    <p:sldId id="414" r:id="rId30"/>
    <p:sldId id="433" r:id="rId31"/>
    <p:sldId id="434" r:id="rId32"/>
    <p:sldId id="435" r:id="rId33"/>
    <p:sldId id="415" r:id="rId34"/>
    <p:sldId id="378" r:id="rId35"/>
    <p:sldId id="429" r:id="rId36"/>
    <p:sldId id="430" r:id="rId37"/>
    <p:sldId id="432" r:id="rId38"/>
    <p:sldId id="436" r:id="rId39"/>
    <p:sldId id="359" r:id="rId40"/>
    <p:sldId id="437" r:id="rId41"/>
    <p:sldId id="360" r:id="rId42"/>
    <p:sldId id="363" r:id="rId43"/>
    <p:sldId id="438" r:id="rId44"/>
    <p:sldId id="428" r:id="rId45"/>
    <p:sldId id="279" r:id="rId46"/>
  </p:sldIdLst>
  <p:sldSz cx="9145270" cy="5144770"/>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935" algn="l" defTabSz="685800" rtl="0" eaLnBrk="1" latinLnBrk="0" hangingPunct="1">
      <a:defRPr sz="1400" kern="1200">
        <a:solidFill>
          <a:schemeClr val="tx1"/>
        </a:solidFill>
        <a:latin typeface="+mn-lt"/>
        <a:ea typeface="+mn-ea"/>
        <a:cs typeface="+mn-cs"/>
      </a:defRPr>
    </a:lvl8pPr>
    <a:lvl9pPr marL="2743835"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5E6"/>
    <a:srgbClr val="E7DCE6"/>
    <a:srgbClr val="E45A61"/>
    <a:srgbClr val="B01D23"/>
    <a:srgbClr val="E24A51"/>
    <a:srgbClr val="D4222A"/>
    <a:srgbClr val="E50023"/>
    <a:srgbClr val="B01F24"/>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71" autoAdjust="0"/>
    <p:restoredTop sz="94660"/>
  </p:normalViewPr>
  <p:slideViewPr>
    <p:cSldViewPr snapToGrid="0">
      <p:cViewPr varScale="1">
        <p:scale>
          <a:sx n="98" d="100"/>
          <a:sy n="98" d="100"/>
        </p:scale>
        <p:origin x="780" y="84"/>
      </p:cViewPr>
      <p:guideLst>
        <p:guide orient="horz" pos="425"/>
        <p:guide orient="horz" pos="3008"/>
        <p:guide orient="horz" pos="135"/>
        <p:guide pos="4889"/>
        <p:guide pos="176"/>
        <p:guide pos="5598"/>
        <p:guide pos="4762"/>
        <p:guide orient="horz" pos="747"/>
        <p:guide orient="horz" pos="280"/>
        <p:guide orient="horz" pos="2820"/>
        <p:guide pos="4690"/>
        <p:guide pos="1309"/>
        <p:guide pos="49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notesMaster" Target="notesMasters/notesMaster1.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0E259BE-FD81-44F8-8AD8-696122467FE8}" type="doc">
      <dgm:prSet loTypeId="list" loCatId="list" qsTypeId="urn:microsoft.com/office/officeart/2005/8/quickstyle/simple1" qsCatId="simple" csTypeId="urn:microsoft.com/office/officeart/2005/8/colors/accent1_2" csCatId="accent1" phldr="0"/>
      <dgm:spPr/>
      <dgm:t>
        <a:bodyPr/>
        <a:p>
          <a:endParaRPr lang="zh-CN" altLang="en-US"/>
        </a:p>
      </dgm:t>
    </dgm:pt>
    <dgm:pt modelId="{D49F27BA-C7D4-47F5-A566-6558CB160CCE}">
      <dgm:prSet phldrT="[文本]" phldr="0" custT="1"/>
      <dgm:spPr/>
      <dgm:t>
        <a:bodyPr vert="horz" wrap="square"/>
        <a:p>
          <a:pPr>
            <a:lnSpc>
              <a:spcPct val="100000"/>
            </a:lnSpc>
            <a:spcBef>
              <a:spcPct val="0"/>
            </a:spcBef>
            <a:spcAft>
              <a:spcPct val="35000"/>
            </a:spcAft>
          </a:pPr>
          <a:r>
            <a:rPr lang="zh-CN" altLang="en-US" sz="1200"/>
            <a:t>State" registers</a:t>
          </a:r>
          <a:r>
            <a:rPr lang="zh-CN" altLang="en-US" sz="1200"/>
            <a:t/>
          </a:r>
          <a:endParaRPr lang="zh-CN" altLang="en-US" sz="1200"/>
        </a:p>
      </dgm:t>
    </dgm:pt>
    <dgm:pt modelId="{DFF52EEB-FE15-4438-9ABF-8177F955BE98}" cxnId="{7B00984F-7F39-4005-9902-3058818D7238}" type="parTrans">
      <dgm:prSet/>
      <dgm:spPr/>
      <dgm:t>
        <a:bodyPr/>
        <a:p>
          <a:endParaRPr lang="zh-CN" altLang="en-US"/>
        </a:p>
      </dgm:t>
    </dgm:pt>
    <dgm:pt modelId="{6C7F23EE-527F-445D-A03B-C095553F5BFB}" cxnId="{7B00984F-7F39-4005-9902-3058818D7238}" type="sibTrans">
      <dgm:prSet/>
      <dgm:spPr/>
      <dgm:t>
        <a:bodyPr/>
        <a:p>
          <a:endParaRPr lang="zh-CN" altLang="en-US"/>
        </a:p>
      </dgm:t>
    </dgm:pt>
    <dgm:pt modelId="{1A95FDA0-3844-435D-9E9C-86ADA9E455A3}">
      <dgm:prSet phldrT="[文本]" phldr="0" custT="0"/>
      <dgm:spPr/>
      <dgm:t>
        <a:bodyPr vert="horz" wrap="square"/>
        <a:p>
          <a:pPr>
            <a:lnSpc>
              <a:spcPct val="100000"/>
            </a:lnSpc>
            <a:spcBef>
              <a:spcPct val="0"/>
            </a:spcBef>
            <a:spcAft>
              <a:spcPct val="35000"/>
            </a:spcAft>
          </a:pPr>
          <a:r>
            <a:rPr lang="zh-CN" altLang="en-US"/>
            <a:t>MCA_STATUS</a:t>
          </a:r>
          <a:endParaRPr lang="zh-CN" altLang="en-US"/>
        </a:p>
        <a:p>
          <a:pPr>
            <a:lnSpc>
              <a:spcPct val="100000"/>
            </a:lnSpc>
            <a:spcBef>
              <a:spcPct val="0"/>
            </a:spcBef>
            <a:spcAft>
              <a:spcPct val="35000"/>
            </a:spcAft>
          </a:pPr>
          <a:r>
            <a:rPr lang="zh-CN" altLang="en-US">
              <a:sym typeface="+mn-ea"/>
            </a:rPr>
            <a:t>MCA_ADDR</a:t>
          </a:r>
          <a:r>
            <a:rPr lang="zh-CN" altLang="en-US"/>
            <a:t/>
          </a:r>
          <a:endParaRPr lang="zh-CN" altLang="en-US"/>
        </a:p>
      </dgm:t>
    </dgm:pt>
    <dgm:pt modelId="{087CCA06-0DDB-4D11-83D1-BCE3FCB04E7F}" cxnId="{8D22A1E5-6556-4267-9833-60E215A6DAC7}" type="parTrans">
      <dgm:prSet/>
      <dgm:spPr/>
      <dgm:t>
        <a:bodyPr/>
        <a:p>
          <a:endParaRPr lang="zh-CN" altLang="en-US"/>
        </a:p>
      </dgm:t>
    </dgm:pt>
    <dgm:pt modelId="{8D56E4F9-6742-478E-A47A-C0FA477F77A1}" cxnId="{8D22A1E5-6556-4267-9833-60E215A6DAC7}" type="sibTrans">
      <dgm:prSet/>
      <dgm:spPr/>
      <dgm:t>
        <a:bodyPr/>
        <a:p>
          <a:endParaRPr lang="zh-CN" altLang="en-US"/>
        </a:p>
      </dgm:t>
    </dgm:pt>
    <dgm:pt modelId="{9EA2BCD1-0D78-4E94-A73B-32D726AF7A4B}">
      <dgm:prSet phldrT="[文本]" phldr="0" custT="0"/>
      <dgm:spPr/>
      <dgm:t>
        <a:bodyPr vert="horz" wrap="square"/>
        <a:p>
          <a:pPr>
            <a:lnSpc>
              <a:spcPct val="100000"/>
            </a:lnSpc>
            <a:spcBef>
              <a:spcPct val="0"/>
            </a:spcBef>
            <a:spcAft>
              <a:spcPct val="35000"/>
            </a:spcAft>
          </a:pPr>
          <a:r>
            <a:rPr lang="zh-CN" altLang="en-US"/>
            <a:t>MCA_DESTAT</a:t>
          </a:r>
          <a:endParaRPr lang="zh-CN" altLang="en-US"/>
        </a:p>
        <a:p>
          <a:pPr>
            <a:lnSpc>
              <a:spcPct val="100000"/>
            </a:lnSpc>
            <a:spcBef>
              <a:spcPct val="0"/>
            </a:spcBef>
            <a:spcAft>
              <a:spcPct val="35000"/>
            </a:spcAft>
          </a:pPr>
          <a:r>
            <a:rPr lang="zh-CN" altLang="en-US"/>
            <a:t>MCA_DEADDR</a:t>
          </a:r>
          <a:r>
            <a:rPr lang="zh-CN" altLang="en-US"/>
            <a:t/>
          </a:r>
          <a:endParaRPr lang="zh-CN" altLang="en-US"/>
        </a:p>
      </dgm:t>
    </dgm:pt>
    <dgm:pt modelId="{953B678C-BBCF-4B85-A6D8-4576A3CAAE8A}" cxnId="{89BC35EC-42B9-48C9-87A2-6A1DEC1EA301}" type="parTrans">
      <dgm:prSet/>
      <dgm:spPr/>
      <dgm:t>
        <a:bodyPr/>
        <a:p>
          <a:endParaRPr lang="zh-CN" altLang="en-US"/>
        </a:p>
      </dgm:t>
    </dgm:pt>
    <dgm:pt modelId="{987F1CEA-C3B3-4FDA-9632-03C9D800C3D3}" cxnId="{89BC35EC-42B9-48C9-87A2-6A1DEC1EA301}" type="sibTrans">
      <dgm:prSet/>
      <dgm:spPr/>
      <dgm:t>
        <a:bodyPr/>
        <a:p>
          <a:endParaRPr lang="zh-CN" altLang="en-US"/>
        </a:p>
      </dgm:t>
    </dgm:pt>
    <dgm:pt modelId="{A8D79439-D5EC-4A2C-8886-3366D5388AE4}">
      <dgm:prSet phldrT="[文本]" phldr="0" custT="1"/>
      <dgm:spPr/>
      <dgm:t>
        <a:bodyPr vert="horz" wrap="square"/>
        <a:p>
          <a:pPr>
            <a:lnSpc>
              <a:spcPct val="100000"/>
            </a:lnSpc>
            <a:spcBef>
              <a:spcPct val="0"/>
            </a:spcBef>
            <a:spcAft>
              <a:spcPct val="35000"/>
            </a:spcAft>
          </a:pPr>
          <a:r>
            <a:rPr lang="zh-CN" altLang="en-US" sz="1200"/>
            <a:t>“Thresholding" registers</a:t>
          </a:r>
          <a:r>
            <a:rPr lang="zh-CN" altLang="en-US" sz="1200"/>
            <a:t/>
          </a:r>
          <a:endParaRPr lang="zh-CN" altLang="en-US" sz="1200"/>
        </a:p>
      </dgm:t>
    </dgm:pt>
    <dgm:pt modelId="{76D1CF85-CE3E-482B-BBDE-33CB26C491B3}" cxnId="{5F7E6886-589D-4291-8B25-89ACE1448E4A}" type="parTrans">
      <dgm:prSet/>
      <dgm:spPr/>
      <dgm:t>
        <a:bodyPr/>
        <a:p>
          <a:endParaRPr lang="zh-CN" altLang="en-US"/>
        </a:p>
      </dgm:t>
    </dgm:pt>
    <dgm:pt modelId="{894E5B85-0B0F-4179-80FC-578AC7607573}" cxnId="{5F7E6886-589D-4291-8B25-89ACE1448E4A}" type="sibTrans">
      <dgm:prSet/>
      <dgm:spPr/>
      <dgm:t>
        <a:bodyPr/>
        <a:p>
          <a:endParaRPr lang="zh-CN" altLang="en-US"/>
        </a:p>
      </dgm:t>
    </dgm:pt>
    <dgm:pt modelId="{3551B63F-97E5-4C25-8E48-EA3324E4693A}">
      <dgm:prSet phldrT="[文本]" phldr="0" custT="0"/>
      <dgm:spPr/>
      <dgm:t>
        <a:bodyPr vert="horz" wrap="square"/>
        <a:p>
          <a:pPr>
            <a:lnSpc>
              <a:spcPct val="100000"/>
            </a:lnSpc>
            <a:spcBef>
              <a:spcPct val="0"/>
            </a:spcBef>
            <a:spcAft>
              <a:spcPct val="35000"/>
            </a:spcAft>
          </a:pPr>
          <a:r>
            <a:rPr lang="zh-CN" altLang="en-US"/>
            <a:t>all MCA_MISCx registers</a:t>
          </a:r>
          <a:r>
            <a:rPr lang="zh-CN" altLang="en-US"/>
            <a:t/>
          </a:r>
          <a:endParaRPr lang="zh-CN" altLang="en-US"/>
        </a:p>
      </dgm:t>
    </dgm:pt>
    <dgm:pt modelId="{D45CBEB4-CA5A-42B2-A8B1-A227C3D51854}" cxnId="{20E8A360-4A28-4A79-AA60-6F78C2EA8AB8}" type="parTrans">
      <dgm:prSet/>
      <dgm:spPr/>
      <dgm:t>
        <a:bodyPr/>
        <a:p>
          <a:endParaRPr lang="zh-CN" altLang="en-US"/>
        </a:p>
      </dgm:t>
    </dgm:pt>
    <dgm:pt modelId="{2A745622-EF74-41CE-8640-57C9EC089F05}" cxnId="{20E8A360-4A28-4A79-AA60-6F78C2EA8AB8}" type="sibTrans">
      <dgm:prSet/>
      <dgm:spPr/>
      <dgm:t>
        <a:bodyPr/>
        <a:p>
          <a:endParaRPr lang="zh-CN" altLang="en-US"/>
        </a:p>
      </dgm:t>
    </dgm:pt>
    <dgm:pt modelId="{73F0E6AA-1B12-4917-A5B9-27714EB21A6F}" type="pres">
      <dgm:prSet presAssocID="{70E259BE-FD81-44F8-8AD8-696122467FE8}" presName="list" presStyleCnt="0">
        <dgm:presLayoutVars>
          <dgm:dir/>
          <dgm:animLvl val="lvl"/>
        </dgm:presLayoutVars>
      </dgm:prSet>
      <dgm:spPr/>
    </dgm:pt>
    <dgm:pt modelId="{9EB08046-B0A8-40D6-9F0C-C2EFDB819E01}" type="pres">
      <dgm:prSet presAssocID="{D49F27BA-C7D4-47F5-A566-6558CB160CCE}" presName="posSpace" presStyleCnt="0"/>
      <dgm:spPr/>
    </dgm:pt>
    <dgm:pt modelId="{771756F4-E425-4246-8438-12F2B4FD2670}" type="pres">
      <dgm:prSet presAssocID="{D49F27BA-C7D4-47F5-A566-6558CB160CCE}" presName="vertFlow" presStyleCnt="0"/>
      <dgm:spPr/>
    </dgm:pt>
    <dgm:pt modelId="{55853259-BBE5-4C45-95ED-7DCB7230171A}" type="pres">
      <dgm:prSet presAssocID="{D49F27BA-C7D4-47F5-A566-6558CB160CCE}" presName="topSpace" presStyleCnt="0"/>
      <dgm:spPr/>
    </dgm:pt>
    <dgm:pt modelId="{8C960F9D-26EC-4627-9CF2-7B18C666CB35}" type="pres">
      <dgm:prSet presAssocID="{D49F27BA-C7D4-47F5-A566-6558CB160CCE}" presName="firstComp" presStyleCnt="0"/>
      <dgm:spPr/>
    </dgm:pt>
    <dgm:pt modelId="{F8D49E38-B053-4501-BD89-EB8E5A6A61CD}" type="pres">
      <dgm:prSet presAssocID="{D49F27BA-C7D4-47F5-A566-6558CB160CCE}" presName="firstChild" presStyleLbl="bgAccFollowNode1" presStyleIdx="0" presStyleCnt="3"/>
      <dgm:spPr/>
    </dgm:pt>
    <dgm:pt modelId="{28FDBCD3-F61A-450D-892D-E8EA240C3445}" type="pres">
      <dgm:prSet presAssocID="{D49F27BA-C7D4-47F5-A566-6558CB160CCE}" presName="firstChildTx" presStyleCnt="0">
        <dgm:presLayoutVars>
          <dgm:bulletEnabled val="1"/>
        </dgm:presLayoutVars>
      </dgm:prSet>
      <dgm:spPr/>
    </dgm:pt>
    <dgm:pt modelId="{36B998BC-CC63-4AE7-B372-7EA6115622C7}" type="pres">
      <dgm:prSet presAssocID="{9EA2BCD1-0D78-4E94-A73B-32D726AF7A4B}" presName="comp" presStyleCnt="0"/>
      <dgm:spPr/>
    </dgm:pt>
    <dgm:pt modelId="{01119332-89A2-4784-81C1-FF89BAFEA3B2}" type="pres">
      <dgm:prSet presAssocID="{9EA2BCD1-0D78-4E94-A73B-32D726AF7A4B}" presName="child" presStyleLbl="bgAccFollowNode1" presStyleIdx="1" presStyleCnt="3"/>
      <dgm:spPr/>
    </dgm:pt>
    <dgm:pt modelId="{EB91C378-F5E2-4623-A32D-0429BACB9378}" type="pres">
      <dgm:prSet presAssocID="{9EA2BCD1-0D78-4E94-A73B-32D726AF7A4B}" presName="childTx" presStyleCnt="0">
        <dgm:presLayoutVars>
          <dgm:bulletEnabled val="1"/>
        </dgm:presLayoutVars>
      </dgm:prSet>
      <dgm:spPr/>
    </dgm:pt>
    <dgm:pt modelId="{E16CB8C9-D1FB-4FF3-8667-AEACA8E83E5C}" type="pres">
      <dgm:prSet presAssocID="{D49F27BA-C7D4-47F5-A566-6558CB160CCE}" presName="negSpace" presStyleCnt="0"/>
      <dgm:spPr/>
    </dgm:pt>
    <dgm:pt modelId="{92447B8B-B043-4F04-A3B7-D0DE831D4431}" type="pres">
      <dgm:prSet presAssocID="{D49F27BA-C7D4-47F5-A566-6558CB160CCE}" presName="circle" presStyleLbl="node1" presStyleIdx="0" presStyleCnt="2"/>
      <dgm:spPr/>
    </dgm:pt>
    <dgm:pt modelId="{86EC9F84-227C-4E06-9DF9-580577FF07E6}" type="pres">
      <dgm:prSet presAssocID="{6C7F23EE-527F-445D-A03B-C095553F5BFB}" presName="transSpace" presStyleCnt="0"/>
      <dgm:spPr/>
    </dgm:pt>
    <dgm:pt modelId="{18930822-DE8A-4ABA-986D-CE814670A45E}" type="pres">
      <dgm:prSet presAssocID="{A8D79439-D5EC-4A2C-8886-3366D5388AE4}" presName="posSpace" presStyleCnt="0"/>
      <dgm:spPr/>
    </dgm:pt>
    <dgm:pt modelId="{0A15879E-9902-4979-B022-1C436A8138BA}" type="pres">
      <dgm:prSet presAssocID="{A8D79439-D5EC-4A2C-8886-3366D5388AE4}" presName="vertFlow" presStyleCnt="0"/>
      <dgm:spPr/>
    </dgm:pt>
    <dgm:pt modelId="{B212BFCE-AFC4-4470-9DE6-F92A458943E5}" type="pres">
      <dgm:prSet presAssocID="{A8D79439-D5EC-4A2C-8886-3366D5388AE4}" presName="topSpace" presStyleCnt="0"/>
      <dgm:spPr/>
    </dgm:pt>
    <dgm:pt modelId="{9C59777D-1DF0-421E-9582-AB045FE3CF8B}" type="pres">
      <dgm:prSet presAssocID="{A8D79439-D5EC-4A2C-8886-3366D5388AE4}" presName="firstComp" presStyleCnt="0"/>
      <dgm:spPr/>
    </dgm:pt>
    <dgm:pt modelId="{B4EA86C9-9645-41DF-AB1C-E026D8E8F43F}" type="pres">
      <dgm:prSet presAssocID="{A8D79439-D5EC-4A2C-8886-3366D5388AE4}" presName="firstChild" presStyleLbl="bgAccFollowNode1" presStyleIdx="2" presStyleCnt="3"/>
      <dgm:spPr/>
    </dgm:pt>
    <dgm:pt modelId="{FFBACF87-1AED-4FB0-90AE-33D277960054}" type="pres">
      <dgm:prSet presAssocID="{A8D79439-D5EC-4A2C-8886-3366D5388AE4}" presName="firstChildTx" presStyleCnt="0">
        <dgm:presLayoutVars>
          <dgm:bulletEnabled val="1"/>
        </dgm:presLayoutVars>
      </dgm:prSet>
      <dgm:spPr/>
    </dgm:pt>
    <dgm:pt modelId="{F8B169DC-C365-4F65-9BF5-245F62A807F7}" type="pres">
      <dgm:prSet presAssocID="{A8D79439-D5EC-4A2C-8886-3366D5388AE4}" presName="negSpace" presStyleCnt="0"/>
      <dgm:spPr/>
    </dgm:pt>
    <dgm:pt modelId="{789C2E5F-53BE-4B9F-8B8F-155498EB6E4B}" type="pres">
      <dgm:prSet presAssocID="{A8D79439-D5EC-4A2C-8886-3366D5388AE4}" presName="circle" presStyleLbl="node1" presStyleIdx="1" presStyleCnt="2"/>
      <dgm:spPr/>
    </dgm:pt>
  </dgm:ptLst>
  <dgm:cxnLst>
    <dgm:cxn modelId="{7B00984F-7F39-4005-9902-3058818D7238}" srcId="{70E259BE-FD81-44F8-8AD8-696122467FE8}" destId="{D49F27BA-C7D4-47F5-A566-6558CB160CCE}" srcOrd="0" destOrd="0" parTransId="{DFF52EEB-FE15-4438-9ABF-8177F955BE98}" sibTransId="{6C7F23EE-527F-445D-A03B-C095553F5BFB}"/>
    <dgm:cxn modelId="{8D22A1E5-6556-4267-9833-60E215A6DAC7}" srcId="{D49F27BA-C7D4-47F5-A566-6558CB160CCE}" destId="{1A95FDA0-3844-435D-9E9C-86ADA9E455A3}" srcOrd="0" destOrd="0" parTransId="{087CCA06-0DDB-4D11-83D1-BCE3FCB04E7F}" sibTransId="{8D56E4F9-6742-478E-A47A-C0FA477F77A1}"/>
    <dgm:cxn modelId="{89BC35EC-42B9-48C9-87A2-6A1DEC1EA301}" srcId="{D49F27BA-C7D4-47F5-A566-6558CB160CCE}" destId="{9EA2BCD1-0D78-4E94-A73B-32D726AF7A4B}" srcOrd="1" destOrd="0" parTransId="{953B678C-BBCF-4B85-A6D8-4576A3CAAE8A}" sibTransId="{987F1CEA-C3B3-4FDA-9632-03C9D800C3D3}"/>
    <dgm:cxn modelId="{5F7E6886-589D-4291-8B25-89ACE1448E4A}" srcId="{70E259BE-FD81-44F8-8AD8-696122467FE8}" destId="{A8D79439-D5EC-4A2C-8886-3366D5388AE4}" srcOrd="1" destOrd="0" parTransId="{76D1CF85-CE3E-482B-BBDE-33CB26C491B3}" sibTransId="{894E5B85-0B0F-4179-80FC-578AC7607573}"/>
    <dgm:cxn modelId="{20E8A360-4A28-4A79-AA60-6F78C2EA8AB8}" srcId="{A8D79439-D5EC-4A2C-8886-3366D5388AE4}" destId="{3551B63F-97E5-4C25-8E48-EA3324E4693A}" srcOrd="0" destOrd="1" parTransId="{D45CBEB4-CA5A-42B2-A8B1-A227C3D51854}" sibTransId="{2A745622-EF74-41CE-8640-57C9EC089F05}"/>
    <dgm:cxn modelId="{32F4EF30-3814-4291-87BF-648C72DFDC49}" type="presOf" srcId="{70E259BE-FD81-44F8-8AD8-696122467FE8}" destId="{73F0E6AA-1B12-4917-A5B9-27714EB21A6F}" srcOrd="0" destOrd="0" presId="urn:microsoft.com/office/officeart/2005/8/layout/hList9"/>
    <dgm:cxn modelId="{41C11FA0-F3C1-4539-B0EF-8AC2C4BB6918}" type="presParOf" srcId="{73F0E6AA-1B12-4917-A5B9-27714EB21A6F}" destId="{9EB08046-B0A8-40D6-9F0C-C2EFDB819E01}" srcOrd="0" destOrd="0" presId="urn:microsoft.com/office/officeart/2005/8/layout/hList9"/>
    <dgm:cxn modelId="{928AA392-01E4-4A68-80ED-7B7D8F1BE809}" type="presParOf" srcId="{73F0E6AA-1B12-4917-A5B9-27714EB21A6F}" destId="{771756F4-E425-4246-8438-12F2B4FD2670}" srcOrd="1" destOrd="0" presId="urn:microsoft.com/office/officeart/2005/8/layout/hList9"/>
    <dgm:cxn modelId="{E503ECC7-951E-4344-9CF4-59A5CD7D0B0A}" type="presParOf" srcId="{771756F4-E425-4246-8438-12F2B4FD2670}" destId="{55853259-BBE5-4C45-95ED-7DCB7230171A}" srcOrd="0" destOrd="1" presId="urn:microsoft.com/office/officeart/2005/8/layout/hList9"/>
    <dgm:cxn modelId="{816DC9AA-65C4-4886-B76B-2A2BEC8A5149}" type="presParOf" srcId="{771756F4-E425-4246-8438-12F2B4FD2670}" destId="{8C960F9D-26EC-4627-9CF2-7B18C666CB35}" srcOrd="1" destOrd="1" presId="urn:microsoft.com/office/officeart/2005/8/layout/hList9"/>
    <dgm:cxn modelId="{6076CFE4-1A0A-4ED1-A6D3-8C67A0374334}" type="presParOf" srcId="{8C960F9D-26EC-4627-9CF2-7B18C666CB35}" destId="{F8D49E38-B053-4501-BD89-EB8E5A6A61CD}" srcOrd="0" destOrd="1" presId="urn:microsoft.com/office/officeart/2005/8/layout/hList9"/>
    <dgm:cxn modelId="{3F2BFADC-A74B-48DF-964F-A9DBAA777CC3}" type="presOf" srcId="{1A95FDA0-3844-435D-9E9C-86ADA9E455A3}" destId="{F8D49E38-B053-4501-BD89-EB8E5A6A61CD}" srcOrd="0" destOrd="0" presId="urn:microsoft.com/office/officeart/2005/8/layout/hList9"/>
    <dgm:cxn modelId="{CF8F834F-A448-4D92-9C1A-B8ADF017E41A}" type="presParOf" srcId="{8C960F9D-26EC-4627-9CF2-7B18C666CB35}" destId="{28FDBCD3-F61A-450D-892D-E8EA240C3445}" srcOrd="1" destOrd="1" presId="urn:microsoft.com/office/officeart/2005/8/layout/hList9"/>
    <dgm:cxn modelId="{67CD0836-D56B-4C24-8132-81CFA7B23ABE}" type="presOf" srcId="{1A95FDA0-3844-435D-9E9C-86ADA9E455A3}" destId="{28FDBCD3-F61A-450D-892D-E8EA240C3445}" srcOrd="1" destOrd="0" presId="urn:microsoft.com/office/officeart/2005/8/layout/hList9"/>
    <dgm:cxn modelId="{320DCFC9-2EEF-4AD0-AACA-C68812A56887}" type="presParOf" srcId="{771756F4-E425-4246-8438-12F2B4FD2670}" destId="{36B998BC-CC63-4AE7-B372-7EA6115622C7}" srcOrd="2" destOrd="1" presId="urn:microsoft.com/office/officeart/2005/8/layout/hList9"/>
    <dgm:cxn modelId="{E5422191-EA59-418B-AA60-991A6AD25514}" type="presParOf" srcId="{36B998BC-CC63-4AE7-B372-7EA6115622C7}" destId="{01119332-89A2-4784-81C1-FF89BAFEA3B2}" srcOrd="0" destOrd="2" presId="urn:microsoft.com/office/officeart/2005/8/layout/hList9"/>
    <dgm:cxn modelId="{1735E307-2B82-426B-B822-991D04160FC4}" type="presOf" srcId="{9EA2BCD1-0D78-4E94-A73B-32D726AF7A4B}" destId="{01119332-89A2-4784-81C1-FF89BAFEA3B2}" srcOrd="0" destOrd="0" presId="urn:microsoft.com/office/officeart/2005/8/layout/hList9"/>
    <dgm:cxn modelId="{DA7AEABE-CDB9-4ADD-B957-7161AFF176F2}" type="presParOf" srcId="{36B998BC-CC63-4AE7-B372-7EA6115622C7}" destId="{EB91C378-F5E2-4623-A32D-0429BACB9378}" srcOrd="1" destOrd="2" presId="urn:microsoft.com/office/officeart/2005/8/layout/hList9"/>
    <dgm:cxn modelId="{4BB33995-0353-427E-985D-F73A542C2406}" type="presOf" srcId="{9EA2BCD1-0D78-4E94-A73B-32D726AF7A4B}" destId="{EB91C378-F5E2-4623-A32D-0429BACB9378}" srcOrd="1" destOrd="0" presId="urn:microsoft.com/office/officeart/2005/8/layout/hList9"/>
    <dgm:cxn modelId="{4462386B-D54A-4EAF-8B66-B01350020B0D}" type="presParOf" srcId="{73F0E6AA-1B12-4917-A5B9-27714EB21A6F}" destId="{E16CB8C9-D1FB-4FF3-8667-AEACA8E83E5C}" srcOrd="2" destOrd="0" presId="urn:microsoft.com/office/officeart/2005/8/layout/hList9"/>
    <dgm:cxn modelId="{C7DC6E93-A0A5-421D-A7C0-04CA9924E7A5}" type="presParOf" srcId="{73F0E6AA-1B12-4917-A5B9-27714EB21A6F}" destId="{92447B8B-B043-4F04-A3B7-D0DE831D4431}" srcOrd="3" destOrd="0" presId="urn:microsoft.com/office/officeart/2005/8/layout/hList9"/>
    <dgm:cxn modelId="{B6A18A25-864C-4149-BDFB-2B70B357A13C}" type="presOf" srcId="{D49F27BA-C7D4-47F5-A566-6558CB160CCE}" destId="{92447B8B-B043-4F04-A3B7-D0DE831D4431}" srcOrd="0" destOrd="0" presId="urn:microsoft.com/office/officeart/2005/8/layout/hList9"/>
    <dgm:cxn modelId="{FFDFDF82-085A-4E74-971A-5AA93D75E62B}" type="presParOf" srcId="{73F0E6AA-1B12-4917-A5B9-27714EB21A6F}" destId="{86EC9F84-227C-4E06-9DF9-580577FF07E6}" srcOrd="4" destOrd="0" presId="urn:microsoft.com/office/officeart/2005/8/layout/hList9"/>
    <dgm:cxn modelId="{8D40A87D-1ED5-481A-8164-929BA03D4421}" type="presParOf" srcId="{73F0E6AA-1B12-4917-A5B9-27714EB21A6F}" destId="{18930822-DE8A-4ABA-986D-CE814670A45E}" srcOrd="5" destOrd="0" presId="urn:microsoft.com/office/officeart/2005/8/layout/hList9"/>
    <dgm:cxn modelId="{7B2BF49A-E2D0-48B2-BBC1-6B575832D91D}" type="presParOf" srcId="{73F0E6AA-1B12-4917-A5B9-27714EB21A6F}" destId="{0A15879E-9902-4979-B022-1C436A8138BA}" srcOrd="6" destOrd="0" presId="urn:microsoft.com/office/officeart/2005/8/layout/hList9"/>
    <dgm:cxn modelId="{8CF5061F-9767-438D-9A18-0AB8B8CDDB35}" type="presParOf" srcId="{0A15879E-9902-4979-B022-1C436A8138BA}" destId="{B212BFCE-AFC4-4470-9DE6-F92A458943E5}" srcOrd="0" destOrd="6" presId="urn:microsoft.com/office/officeart/2005/8/layout/hList9"/>
    <dgm:cxn modelId="{CD027601-8E6D-4F6B-B7E4-338667FB6324}" type="presParOf" srcId="{0A15879E-9902-4979-B022-1C436A8138BA}" destId="{9C59777D-1DF0-421E-9582-AB045FE3CF8B}" srcOrd="1" destOrd="6" presId="urn:microsoft.com/office/officeart/2005/8/layout/hList9"/>
    <dgm:cxn modelId="{94C96D5F-7BA0-4979-9D70-842996F69AEA}" type="presParOf" srcId="{9C59777D-1DF0-421E-9582-AB045FE3CF8B}" destId="{B4EA86C9-9645-41DF-AB1C-E026D8E8F43F}" srcOrd="0" destOrd="1" presId="urn:microsoft.com/office/officeart/2005/8/layout/hList9"/>
    <dgm:cxn modelId="{FC6BCA03-7F70-4C18-AB22-925BE3A99874}" type="presOf" srcId="{3551B63F-97E5-4C25-8E48-EA3324E4693A}" destId="{B4EA86C9-9645-41DF-AB1C-E026D8E8F43F}" srcOrd="0" destOrd="0" presId="urn:microsoft.com/office/officeart/2005/8/layout/hList9"/>
    <dgm:cxn modelId="{6049B355-8938-410E-AC69-A44609603364}" type="presParOf" srcId="{9C59777D-1DF0-421E-9582-AB045FE3CF8B}" destId="{FFBACF87-1AED-4FB0-90AE-33D277960054}" srcOrd="1" destOrd="1" presId="urn:microsoft.com/office/officeart/2005/8/layout/hList9"/>
    <dgm:cxn modelId="{FE4BE63C-C4B4-4C9F-9F92-A0AC5630ABF0}" type="presOf" srcId="{3551B63F-97E5-4C25-8E48-EA3324E4693A}" destId="{FFBACF87-1AED-4FB0-90AE-33D277960054}" srcOrd="1" destOrd="0" presId="urn:microsoft.com/office/officeart/2005/8/layout/hList9"/>
    <dgm:cxn modelId="{988F9C3B-A431-4484-B597-F2E0A0299EA9}" type="presParOf" srcId="{73F0E6AA-1B12-4917-A5B9-27714EB21A6F}" destId="{F8B169DC-C365-4F65-9BF5-245F62A807F7}" srcOrd="7" destOrd="0" presId="urn:microsoft.com/office/officeart/2005/8/layout/hList9"/>
    <dgm:cxn modelId="{06B6B219-79A5-436B-B0F1-C08FB382BE64}" type="presParOf" srcId="{73F0E6AA-1B12-4917-A5B9-27714EB21A6F}" destId="{789C2E5F-53BE-4B9F-8B8F-155498EB6E4B}" srcOrd="8" destOrd="0" presId="urn:microsoft.com/office/officeart/2005/8/layout/hList9"/>
    <dgm:cxn modelId="{734A3182-92CB-42D9-B685-60299A7E0B3B}" type="presOf" srcId="{A8D79439-D5EC-4A2C-8886-3366D5388AE4}" destId="{789C2E5F-53BE-4B9F-8B8F-155498EB6E4B}" srcOrd="0" destOrd="0" presId="urn:microsoft.com/office/officeart/2005/8/layout/hList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E259BE-FD81-44F8-8AD8-696122467FE8}" type="doc">
      <dgm:prSet loTypeId="list" loCatId="list" qsTypeId="urn:microsoft.com/office/officeart/2005/8/quickstyle/simple1" qsCatId="simple" csTypeId="urn:microsoft.com/office/officeart/2005/8/colors/accent1_2" csCatId="accent1" phldr="0"/>
      <dgm:spPr/>
      <dgm:t>
        <a:bodyPr/>
        <a:p>
          <a:endParaRPr lang="zh-CN" altLang="en-US"/>
        </a:p>
      </dgm:t>
    </dgm:pt>
    <dgm:pt modelId="{D49F27BA-C7D4-47F5-A566-6558CB160CCE}">
      <dgm:prSet phldrT="[文本]" phldr="0" custT="0"/>
      <dgm:spPr/>
      <dgm:t>
        <a:bodyPr vert="horz" wrap="square"/>
        <a:p>
          <a:pPr>
            <a:lnSpc>
              <a:spcPct val="100000"/>
            </a:lnSpc>
            <a:spcBef>
              <a:spcPct val="0"/>
            </a:spcBef>
            <a:spcAft>
              <a:spcPct val="35000"/>
            </a:spcAft>
          </a:pPr>
          <a:r>
            <a:rPr lang="zh-CN" altLang="en-US"/>
            <a:t>"Control" registers</a:t>
          </a:r>
          <a:r>
            <a:rPr lang="zh-CN" altLang="en-US"/>
            <a:t/>
          </a:r>
          <a:endParaRPr lang="zh-CN" altLang="en-US"/>
        </a:p>
      </dgm:t>
    </dgm:pt>
    <dgm:pt modelId="{DFF52EEB-FE15-4438-9ABF-8177F955BE98}" cxnId="{F795E45D-FB50-41D0-A981-0DB66E91694F}" type="parTrans">
      <dgm:prSet/>
      <dgm:spPr/>
      <dgm:t>
        <a:bodyPr/>
        <a:p>
          <a:endParaRPr lang="zh-CN" altLang="en-US"/>
        </a:p>
      </dgm:t>
    </dgm:pt>
    <dgm:pt modelId="{6C7F23EE-527F-445D-A03B-C095553F5BFB}" cxnId="{F795E45D-FB50-41D0-A981-0DB66E91694F}" type="sibTrans">
      <dgm:prSet/>
      <dgm:spPr/>
      <dgm:t>
        <a:bodyPr/>
        <a:p>
          <a:endParaRPr lang="zh-CN" altLang="en-US"/>
        </a:p>
      </dgm:t>
    </dgm:pt>
    <dgm:pt modelId="{1A95FDA0-3844-435D-9E9C-86ADA9E455A3}">
      <dgm:prSet phldrT="[文本]" phldr="0" custT="1"/>
      <dgm:spPr/>
      <dgm:t>
        <a:bodyPr vert="horz" wrap="square"/>
        <a:p>
          <a:pPr>
            <a:lnSpc>
              <a:spcPct val="100000"/>
            </a:lnSpc>
            <a:spcBef>
              <a:spcPct val="0"/>
            </a:spcBef>
            <a:spcAft>
              <a:spcPct val="35000"/>
            </a:spcAft>
          </a:pPr>
          <a:r>
            <a:rPr lang="zh-CN" altLang="en-US" sz="1100"/>
            <a:t>MCA_CTL</a:t>
          </a:r>
          <a:endParaRPr lang="zh-CN" altLang="en-US" sz="1100"/>
        </a:p>
        <a:p>
          <a:pPr>
            <a:lnSpc>
              <a:spcPct val="100000"/>
            </a:lnSpc>
            <a:spcBef>
              <a:spcPct val="0"/>
            </a:spcBef>
            <a:spcAft>
              <a:spcPct val="35000"/>
            </a:spcAft>
          </a:pPr>
          <a:r>
            <a:rPr lang="zh-CN" altLang="en-US" sz="1100"/>
            <a:t>MCA_CTL_MASK</a:t>
          </a:r>
          <a:r>
            <a:rPr lang="zh-CN" altLang="en-US" sz="1100"/>
            <a:t/>
          </a:r>
          <a:endParaRPr lang="zh-CN" altLang="en-US" sz="1100"/>
        </a:p>
      </dgm:t>
    </dgm:pt>
    <dgm:pt modelId="{087CCA06-0DDB-4D11-83D1-BCE3FCB04E7F}" cxnId="{FDE455BF-8D26-41ED-A167-1129E9085469}" type="parTrans">
      <dgm:prSet/>
      <dgm:spPr/>
      <dgm:t>
        <a:bodyPr/>
        <a:p>
          <a:endParaRPr lang="zh-CN" altLang="en-US"/>
        </a:p>
      </dgm:t>
    </dgm:pt>
    <dgm:pt modelId="{8D56E4F9-6742-478E-A47A-C0FA477F77A1}" cxnId="{FDE455BF-8D26-41ED-A167-1129E9085469}" type="sibTrans">
      <dgm:prSet/>
      <dgm:spPr/>
      <dgm:t>
        <a:bodyPr/>
        <a:p>
          <a:endParaRPr lang="zh-CN" altLang="en-US"/>
        </a:p>
      </dgm:t>
    </dgm:pt>
    <dgm:pt modelId="{9EA2BCD1-0D78-4E94-A73B-32D726AF7A4B}">
      <dgm:prSet phldrT="[文本]" phldr="0" custT="1"/>
      <dgm:spPr/>
      <dgm:t>
        <a:bodyPr vert="horz" wrap="square"/>
        <a:p>
          <a:pPr>
            <a:lnSpc>
              <a:spcPct val="100000"/>
            </a:lnSpc>
            <a:spcBef>
              <a:spcPct val="0"/>
            </a:spcBef>
            <a:spcAft>
              <a:spcPct val="35000"/>
            </a:spcAft>
          </a:pPr>
          <a:r>
            <a:rPr lang="zh-CN" altLang="en-US" sz="1100"/>
            <a:t> MCA_IPID</a:t>
          </a:r>
          <a:endParaRPr lang="zh-CN" altLang="en-US" sz="1100"/>
        </a:p>
        <a:p>
          <a:pPr>
            <a:lnSpc>
              <a:spcPct val="100000"/>
            </a:lnSpc>
            <a:spcBef>
              <a:spcPct val="0"/>
            </a:spcBef>
            <a:spcAft>
              <a:spcPct val="35000"/>
            </a:spcAft>
          </a:pPr>
          <a:r>
            <a:rPr lang="zh-CN" altLang="en-US" sz="1100"/>
            <a:t>MCA_CONFIG</a:t>
          </a:r>
          <a:r>
            <a:rPr lang="zh-CN" altLang="en-US" sz="1100"/>
            <a:t/>
          </a:r>
          <a:endParaRPr lang="zh-CN" altLang="en-US" sz="1100"/>
        </a:p>
      </dgm:t>
    </dgm:pt>
    <dgm:pt modelId="{953B678C-BBCF-4B85-A6D8-4576A3CAAE8A}" cxnId="{E11E747D-B2D6-4394-873B-4A89839288F3}" type="parTrans">
      <dgm:prSet/>
      <dgm:spPr/>
      <dgm:t>
        <a:bodyPr/>
        <a:p>
          <a:endParaRPr lang="zh-CN" altLang="en-US"/>
        </a:p>
      </dgm:t>
    </dgm:pt>
    <dgm:pt modelId="{987F1CEA-C3B3-4FDA-9632-03C9D800C3D3}" cxnId="{E11E747D-B2D6-4394-873B-4A89839288F3}" type="sibTrans">
      <dgm:prSet/>
      <dgm:spPr/>
      <dgm:t>
        <a:bodyPr/>
        <a:p>
          <a:endParaRPr lang="zh-CN" altLang="en-US"/>
        </a:p>
      </dgm:t>
    </dgm:pt>
    <dgm:pt modelId="{73F0E6AA-1B12-4917-A5B9-27714EB21A6F}" type="pres">
      <dgm:prSet presAssocID="{70E259BE-FD81-44F8-8AD8-696122467FE8}" presName="list" presStyleCnt="0">
        <dgm:presLayoutVars>
          <dgm:dir/>
          <dgm:animLvl val="lvl"/>
        </dgm:presLayoutVars>
      </dgm:prSet>
      <dgm:spPr/>
    </dgm:pt>
    <dgm:pt modelId="{9EB08046-B0A8-40D6-9F0C-C2EFDB819E01}" type="pres">
      <dgm:prSet presAssocID="{D49F27BA-C7D4-47F5-A566-6558CB160CCE}" presName="posSpace" presStyleCnt="0"/>
      <dgm:spPr/>
    </dgm:pt>
    <dgm:pt modelId="{771756F4-E425-4246-8438-12F2B4FD2670}" type="pres">
      <dgm:prSet presAssocID="{D49F27BA-C7D4-47F5-A566-6558CB160CCE}" presName="vertFlow" presStyleCnt="0"/>
      <dgm:spPr/>
    </dgm:pt>
    <dgm:pt modelId="{55853259-BBE5-4C45-95ED-7DCB7230171A}" type="pres">
      <dgm:prSet presAssocID="{D49F27BA-C7D4-47F5-A566-6558CB160CCE}" presName="topSpace" presStyleCnt="0"/>
      <dgm:spPr/>
    </dgm:pt>
    <dgm:pt modelId="{8C960F9D-26EC-4627-9CF2-7B18C666CB35}" type="pres">
      <dgm:prSet presAssocID="{D49F27BA-C7D4-47F5-A566-6558CB160CCE}" presName="firstComp" presStyleCnt="0"/>
      <dgm:spPr/>
    </dgm:pt>
    <dgm:pt modelId="{F8D49E38-B053-4501-BD89-EB8E5A6A61CD}" type="pres">
      <dgm:prSet presAssocID="{D49F27BA-C7D4-47F5-A566-6558CB160CCE}" presName="firstChild" presStyleLbl="bgAccFollowNode1" presStyleIdx="0" presStyleCnt="2"/>
      <dgm:spPr/>
    </dgm:pt>
    <dgm:pt modelId="{28FDBCD3-F61A-450D-892D-E8EA240C3445}" type="pres">
      <dgm:prSet presAssocID="{D49F27BA-C7D4-47F5-A566-6558CB160CCE}" presName="firstChildTx" presStyleCnt="0">
        <dgm:presLayoutVars>
          <dgm:bulletEnabled val="1"/>
        </dgm:presLayoutVars>
      </dgm:prSet>
      <dgm:spPr/>
    </dgm:pt>
    <dgm:pt modelId="{36B998BC-CC63-4AE7-B372-7EA6115622C7}" type="pres">
      <dgm:prSet presAssocID="{9EA2BCD1-0D78-4E94-A73B-32D726AF7A4B}" presName="comp" presStyleCnt="0"/>
      <dgm:spPr/>
    </dgm:pt>
    <dgm:pt modelId="{01119332-89A2-4784-81C1-FF89BAFEA3B2}" type="pres">
      <dgm:prSet presAssocID="{9EA2BCD1-0D78-4E94-A73B-32D726AF7A4B}" presName="child" presStyleLbl="bgAccFollowNode1" presStyleIdx="1" presStyleCnt="2"/>
      <dgm:spPr/>
    </dgm:pt>
    <dgm:pt modelId="{EB91C378-F5E2-4623-A32D-0429BACB9378}" type="pres">
      <dgm:prSet presAssocID="{9EA2BCD1-0D78-4E94-A73B-32D726AF7A4B}" presName="childTx" presStyleCnt="0">
        <dgm:presLayoutVars>
          <dgm:bulletEnabled val="1"/>
        </dgm:presLayoutVars>
      </dgm:prSet>
      <dgm:spPr/>
    </dgm:pt>
    <dgm:pt modelId="{E16CB8C9-D1FB-4FF3-8667-AEACA8E83E5C}" type="pres">
      <dgm:prSet presAssocID="{D49F27BA-C7D4-47F5-A566-6558CB160CCE}" presName="negSpace" presStyleCnt="0"/>
      <dgm:spPr/>
    </dgm:pt>
    <dgm:pt modelId="{92447B8B-B043-4F04-A3B7-D0DE831D4431}" type="pres">
      <dgm:prSet presAssocID="{D49F27BA-C7D4-47F5-A566-6558CB160CCE}" presName="circle" presStyleLbl="node1" presStyleIdx="0" presStyleCnt="1"/>
      <dgm:spPr/>
    </dgm:pt>
  </dgm:ptLst>
  <dgm:cxnLst>
    <dgm:cxn modelId="{F795E45D-FB50-41D0-A981-0DB66E91694F}" srcId="{70E259BE-FD81-44F8-8AD8-696122467FE8}" destId="{D49F27BA-C7D4-47F5-A566-6558CB160CCE}" srcOrd="0" destOrd="0" parTransId="{DFF52EEB-FE15-4438-9ABF-8177F955BE98}" sibTransId="{6C7F23EE-527F-445D-A03B-C095553F5BFB}"/>
    <dgm:cxn modelId="{FDE455BF-8D26-41ED-A167-1129E9085469}" srcId="{D49F27BA-C7D4-47F5-A566-6558CB160CCE}" destId="{1A95FDA0-3844-435D-9E9C-86ADA9E455A3}" srcOrd="0" destOrd="0" parTransId="{087CCA06-0DDB-4D11-83D1-BCE3FCB04E7F}" sibTransId="{8D56E4F9-6742-478E-A47A-C0FA477F77A1}"/>
    <dgm:cxn modelId="{E11E747D-B2D6-4394-873B-4A89839288F3}" srcId="{D49F27BA-C7D4-47F5-A566-6558CB160CCE}" destId="{9EA2BCD1-0D78-4E94-A73B-32D726AF7A4B}" srcOrd="1" destOrd="0" parTransId="{953B678C-BBCF-4B85-A6D8-4576A3CAAE8A}" sibTransId="{987F1CEA-C3B3-4FDA-9632-03C9D800C3D3}"/>
    <dgm:cxn modelId="{507779C7-FC6F-4697-AC26-9931C92B901B}" type="presOf" srcId="{70E259BE-FD81-44F8-8AD8-696122467FE8}" destId="{73F0E6AA-1B12-4917-A5B9-27714EB21A6F}" srcOrd="0" destOrd="0" presId="urn:microsoft.com/office/officeart/2005/8/layout/hList9"/>
    <dgm:cxn modelId="{3D87DE0B-85C2-4264-9542-8DF7ED0D6B05}" type="presParOf" srcId="{73F0E6AA-1B12-4917-A5B9-27714EB21A6F}" destId="{9EB08046-B0A8-40D6-9F0C-C2EFDB819E01}" srcOrd="0" destOrd="0" presId="urn:microsoft.com/office/officeart/2005/8/layout/hList9"/>
    <dgm:cxn modelId="{EBA3DE62-26AE-46E3-ACCF-307B79080090}" type="presParOf" srcId="{73F0E6AA-1B12-4917-A5B9-27714EB21A6F}" destId="{771756F4-E425-4246-8438-12F2B4FD2670}" srcOrd="1" destOrd="0" presId="urn:microsoft.com/office/officeart/2005/8/layout/hList9"/>
    <dgm:cxn modelId="{984ECFD0-3C1A-42F7-B347-671EF32106E2}" type="presParOf" srcId="{771756F4-E425-4246-8438-12F2B4FD2670}" destId="{55853259-BBE5-4C45-95ED-7DCB7230171A}" srcOrd="0" destOrd="1" presId="urn:microsoft.com/office/officeart/2005/8/layout/hList9"/>
    <dgm:cxn modelId="{F7EC57DB-8D3A-47E2-83C4-1938F80AE6CD}" type="presParOf" srcId="{771756F4-E425-4246-8438-12F2B4FD2670}" destId="{8C960F9D-26EC-4627-9CF2-7B18C666CB35}" srcOrd="1" destOrd="1" presId="urn:microsoft.com/office/officeart/2005/8/layout/hList9"/>
    <dgm:cxn modelId="{5A4993C6-82A7-4988-B5B6-7A3DBDA6C790}" type="presParOf" srcId="{8C960F9D-26EC-4627-9CF2-7B18C666CB35}" destId="{F8D49E38-B053-4501-BD89-EB8E5A6A61CD}" srcOrd="0" destOrd="1" presId="urn:microsoft.com/office/officeart/2005/8/layout/hList9"/>
    <dgm:cxn modelId="{11DA6872-011B-45E9-BDE7-4DB6C9819482}" type="presOf" srcId="{1A95FDA0-3844-435D-9E9C-86ADA9E455A3}" destId="{F8D49E38-B053-4501-BD89-EB8E5A6A61CD}" srcOrd="0" destOrd="0" presId="urn:microsoft.com/office/officeart/2005/8/layout/hList9"/>
    <dgm:cxn modelId="{A04B7B3A-EBA6-4A91-986B-9978AE8ACD39}" type="presParOf" srcId="{8C960F9D-26EC-4627-9CF2-7B18C666CB35}" destId="{28FDBCD3-F61A-450D-892D-E8EA240C3445}" srcOrd="1" destOrd="1" presId="urn:microsoft.com/office/officeart/2005/8/layout/hList9"/>
    <dgm:cxn modelId="{A3123BB4-275F-4AFE-9A6B-4CF57CC98E2A}" type="presOf" srcId="{1A95FDA0-3844-435D-9E9C-86ADA9E455A3}" destId="{28FDBCD3-F61A-450D-892D-E8EA240C3445}" srcOrd="1" destOrd="0" presId="urn:microsoft.com/office/officeart/2005/8/layout/hList9"/>
    <dgm:cxn modelId="{D5BE3529-8695-4AA1-A01D-E5CD0B82E700}" type="presParOf" srcId="{771756F4-E425-4246-8438-12F2B4FD2670}" destId="{36B998BC-CC63-4AE7-B372-7EA6115622C7}" srcOrd="2" destOrd="1" presId="urn:microsoft.com/office/officeart/2005/8/layout/hList9"/>
    <dgm:cxn modelId="{EF58AABC-323C-417B-9B76-8F5AC3DF3917}" type="presParOf" srcId="{36B998BC-CC63-4AE7-B372-7EA6115622C7}" destId="{01119332-89A2-4784-81C1-FF89BAFEA3B2}" srcOrd="0" destOrd="2" presId="urn:microsoft.com/office/officeart/2005/8/layout/hList9"/>
    <dgm:cxn modelId="{5F77D398-01BB-4A22-AE03-461E47696598}" type="presOf" srcId="{9EA2BCD1-0D78-4E94-A73B-32D726AF7A4B}" destId="{01119332-89A2-4784-81C1-FF89BAFEA3B2}" srcOrd="0" destOrd="0" presId="urn:microsoft.com/office/officeart/2005/8/layout/hList9"/>
    <dgm:cxn modelId="{9ABCC61F-10CC-41ED-ABC0-80559911C02C}" type="presParOf" srcId="{36B998BC-CC63-4AE7-B372-7EA6115622C7}" destId="{EB91C378-F5E2-4623-A32D-0429BACB9378}" srcOrd="1" destOrd="2" presId="urn:microsoft.com/office/officeart/2005/8/layout/hList9"/>
    <dgm:cxn modelId="{67780C82-B276-492B-9F3F-B8A853F5CF78}" type="presOf" srcId="{9EA2BCD1-0D78-4E94-A73B-32D726AF7A4B}" destId="{EB91C378-F5E2-4623-A32D-0429BACB9378}" srcOrd="1" destOrd="0" presId="urn:microsoft.com/office/officeart/2005/8/layout/hList9"/>
    <dgm:cxn modelId="{54BC3426-D0BF-4FEB-94B6-54BE171EB6AE}" type="presParOf" srcId="{73F0E6AA-1B12-4917-A5B9-27714EB21A6F}" destId="{E16CB8C9-D1FB-4FF3-8667-AEACA8E83E5C}" srcOrd="2" destOrd="0" presId="urn:microsoft.com/office/officeart/2005/8/layout/hList9"/>
    <dgm:cxn modelId="{E0140EE4-636E-4A4E-8F34-7F54CD708518}" type="presParOf" srcId="{73F0E6AA-1B12-4917-A5B9-27714EB21A6F}" destId="{92447B8B-B043-4F04-A3B7-D0DE831D4431}" srcOrd="3" destOrd="0" presId="urn:microsoft.com/office/officeart/2005/8/layout/hList9"/>
    <dgm:cxn modelId="{64D44350-6346-41D4-9EFB-A80A004C8797}" type="presOf" srcId="{D49F27BA-C7D4-47F5-A566-6558CB160CCE}" destId="{92447B8B-B043-4F04-A3B7-D0DE831D4431}" srcOrd="0" destOrd="0" presId="urn:microsoft.com/office/officeart/2005/8/layout/hList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350385" cy="2933065"/>
        <a:chOff x="0" y="0"/>
        <a:chExt cx="4350385" cy="2933065"/>
      </a:xfrm>
    </dsp:grpSpPr>
    <dsp:sp modelId="{F8D49E38-B053-4501-BD89-EB8E5A6A61CD}">
      <dsp:nvSpPr>
        <dsp:cNvPr id="3" name="矩形 2"/>
        <dsp:cNvSpPr/>
      </dsp:nvSpPr>
      <dsp:spPr bwMode="white">
        <a:xfrm>
          <a:off x="725064" y="741015"/>
          <a:ext cx="1359495" cy="906783"/>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0" tIns="78232" rIns="78232" bIns="78232"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zh-CN" altLang="en-US">
              <a:solidFill>
                <a:schemeClr val="dk1"/>
              </a:solidFill>
            </a:rPr>
            <a:t>MCA_STATUS</a:t>
          </a:r>
          <a:endParaRPr lang="zh-CN" altLang="en-US">
            <a:solidFill>
              <a:schemeClr val="dk1"/>
            </a:solidFill>
          </a:endParaRPr>
        </a:p>
        <a:p>
          <a:pPr lvl="0">
            <a:lnSpc>
              <a:spcPct val="100000"/>
            </a:lnSpc>
            <a:spcBef>
              <a:spcPct val="0"/>
            </a:spcBef>
            <a:spcAft>
              <a:spcPct val="35000"/>
            </a:spcAft>
          </a:pPr>
          <a:r>
            <a:rPr lang="zh-CN" altLang="en-US">
              <a:solidFill>
                <a:schemeClr val="dk1"/>
              </a:solidFill>
              <a:sym typeface="+mn-ea"/>
            </a:rPr>
            <a:t>MCA_ADDR</a:t>
          </a:r>
          <a:endParaRPr lang="zh-CN" altLang="en-US">
            <a:solidFill>
              <a:schemeClr val="dk1"/>
            </a:solidFill>
          </a:endParaRPr>
        </a:p>
      </dsp:txBody>
      <dsp:txXfrm>
        <a:off x="725064" y="741015"/>
        <a:ext cx="1359495" cy="906783"/>
      </dsp:txXfrm>
    </dsp:sp>
    <dsp:sp modelId="{01119332-89A2-4784-81C1-FF89BAFEA3B2}">
      <dsp:nvSpPr>
        <dsp:cNvPr id="4" name="矩形 3"/>
        <dsp:cNvSpPr/>
      </dsp:nvSpPr>
      <dsp:spPr bwMode="white">
        <a:xfrm>
          <a:off x="725064" y="1647799"/>
          <a:ext cx="1359495" cy="906783"/>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0" tIns="78232" rIns="78232" bIns="78232"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zh-CN" altLang="en-US">
              <a:solidFill>
                <a:schemeClr val="dk1"/>
              </a:solidFill>
            </a:rPr>
            <a:t>MCA_DESTAT</a:t>
          </a:r>
          <a:endParaRPr lang="zh-CN" altLang="en-US">
            <a:solidFill>
              <a:schemeClr val="dk1"/>
            </a:solidFill>
          </a:endParaRPr>
        </a:p>
        <a:p>
          <a:pPr lvl="0">
            <a:lnSpc>
              <a:spcPct val="100000"/>
            </a:lnSpc>
            <a:spcBef>
              <a:spcPct val="0"/>
            </a:spcBef>
            <a:spcAft>
              <a:spcPct val="35000"/>
            </a:spcAft>
          </a:pPr>
          <a:r>
            <a:rPr lang="zh-CN" altLang="en-US">
              <a:solidFill>
                <a:schemeClr val="dk1"/>
              </a:solidFill>
            </a:rPr>
            <a:t>MCA_DEADDR</a:t>
          </a:r>
          <a:endParaRPr lang="zh-CN" altLang="en-US">
            <a:solidFill>
              <a:schemeClr val="dk1"/>
            </a:solidFill>
          </a:endParaRPr>
        </a:p>
      </dsp:txBody>
      <dsp:txXfrm>
        <a:off x="725064" y="1647799"/>
        <a:ext cx="1359495" cy="906783"/>
      </dsp:txXfrm>
    </dsp:sp>
    <dsp:sp modelId="{92447B8B-B043-4F04-A3B7-D0DE831D4431}">
      <dsp:nvSpPr>
        <dsp:cNvPr id="5" name="椭圆 4"/>
        <dsp:cNvSpPr/>
      </dsp:nvSpPr>
      <dsp:spPr bwMode="white">
        <a:xfrm>
          <a:off x="0" y="378483"/>
          <a:ext cx="906330" cy="906330"/>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a:t>State" registers</a:t>
          </a:r>
          <a:endParaRPr lang="zh-CN" altLang="en-US" sz="1200"/>
        </a:p>
      </dsp:txBody>
      <dsp:txXfrm>
        <a:off x="0" y="378483"/>
        <a:ext cx="906330" cy="906330"/>
      </dsp:txXfrm>
    </dsp:sp>
    <dsp:sp modelId="{B4EA86C9-9645-41DF-AB1C-E026D8E8F43F}">
      <dsp:nvSpPr>
        <dsp:cNvPr id="6" name="矩形 5"/>
        <dsp:cNvSpPr/>
      </dsp:nvSpPr>
      <dsp:spPr bwMode="white">
        <a:xfrm>
          <a:off x="2990890" y="741015"/>
          <a:ext cx="1359495" cy="906783"/>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0" tIns="78232" rIns="78232" bIns="78232"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zh-CN" altLang="en-US">
              <a:solidFill>
                <a:schemeClr val="dk1"/>
              </a:solidFill>
            </a:rPr>
            <a:t>all MCA_MISCx registers</a:t>
          </a:r>
          <a:endParaRPr lang="zh-CN" altLang="en-US">
            <a:solidFill>
              <a:schemeClr val="dk1"/>
            </a:solidFill>
          </a:endParaRPr>
        </a:p>
      </dsp:txBody>
      <dsp:txXfrm>
        <a:off x="2990890" y="741015"/>
        <a:ext cx="1359495" cy="906783"/>
      </dsp:txXfrm>
    </dsp:sp>
    <dsp:sp modelId="{789C2E5F-53BE-4B9F-8B8F-155498EB6E4B}">
      <dsp:nvSpPr>
        <dsp:cNvPr id="8" name="椭圆 7"/>
        <dsp:cNvSpPr/>
      </dsp:nvSpPr>
      <dsp:spPr bwMode="white">
        <a:xfrm>
          <a:off x="2265826" y="378483"/>
          <a:ext cx="906330" cy="906330"/>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0" tIns="0" rIns="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a:t>“Thresholding" registers</a:t>
          </a:r>
          <a:endParaRPr lang="zh-CN" altLang="en-US" sz="1200"/>
        </a:p>
      </dsp:txBody>
      <dsp:txXfrm>
        <a:off x="2265826" y="378483"/>
        <a:ext cx="906330" cy="906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350385" cy="2933065"/>
        <a:chOff x="0" y="0"/>
        <a:chExt cx="4350385" cy="2933065"/>
      </a:xfrm>
    </dsp:grpSpPr>
    <dsp:sp modelId="{F8D49E38-B053-4501-BD89-EB8E5A6A61CD}">
      <dsp:nvSpPr>
        <dsp:cNvPr id="3" name="矩形 2"/>
        <dsp:cNvSpPr/>
      </dsp:nvSpPr>
      <dsp:spPr bwMode="white">
        <a:xfrm>
          <a:off x="725064" y="741015"/>
          <a:ext cx="1359495" cy="906783"/>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206248" rIns="206248" bIns="206248"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endParaRPr lang="zh-CN" altLang="en-US">
            <a:solidFill>
              <a:schemeClr val="dk1"/>
            </a:solidFill>
          </a:endParaRPr>
        </a:p>
      </dsp:txBody>
      <dsp:txXfrm>
        <a:off x="725064" y="741015"/>
        <a:ext cx="1359495" cy="906783"/>
      </dsp:txXfrm>
    </dsp:sp>
    <dsp:sp modelId="{01119332-89A2-4784-81C1-FF89BAFEA3B2}">
      <dsp:nvSpPr>
        <dsp:cNvPr id="4" name="矩形 3"/>
        <dsp:cNvSpPr/>
      </dsp:nvSpPr>
      <dsp:spPr bwMode="white">
        <a:xfrm>
          <a:off x="725064" y="1647799"/>
          <a:ext cx="1359495" cy="906783"/>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206248" rIns="206248" bIns="206248"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endParaRPr lang="zh-CN" altLang="en-US">
            <a:solidFill>
              <a:schemeClr val="dk1"/>
            </a:solidFill>
          </a:endParaRPr>
        </a:p>
      </dsp:txBody>
      <dsp:txXfrm>
        <a:off x="725064" y="1647799"/>
        <a:ext cx="1359495" cy="906783"/>
      </dsp:txXfrm>
    </dsp:sp>
    <dsp:sp modelId="{92447B8B-B043-4F04-A3B7-D0DE831D4431}">
      <dsp:nvSpPr>
        <dsp:cNvPr id="5" name="椭圆 4"/>
        <dsp:cNvSpPr/>
      </dsp:nvSpPr>
      <dsp:spPr bwMode="white">
        <a:xfrm>
          <a:off x="0" y="378483"/>
          <a:ext cx="906330" cy="906330"/>
        </a:xfrm>
        <a:prstGeom prst="ellipse">
          <a:avLst/>
        </a:prstGeom>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zh-CN" altLang="en-US"/>
        </a:p>
      </dsp:txBody>
      <dsp:txXfrm>
        <a:off x="0" y="378483"/>
        <a:ext cx="906330" cy="906330"/>
      </dsp:txXfrm>
    </dsp:sp>
    <dsp:sp modelId="{B4EA86C9-9645-41DF-AB1C-E026D8E8F43F}">
      <dsp:nvSpPr>
        <dsp:cNvPr id="6" name="矩形 5"/>
        <dsp:cNvSpPr/>
      </dsp:nvSpPr>
      <dsp:spPr bwMode="white">
        <a:xfrm>
          <a:off x="2990890" y="741015"/>
          <a:ext cx="1359495" cy="906783"/>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206248" rIns="206248" bIns="206248"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endParaRPr lang="zh-CN" altLang="en-US">
            <a:solidFill>
              <a:schemeClr val="dk1"/>
            </a:solidFill>
          </a:endParaRPr>
        </a:p>
      </dsp:txBody>
      <dsp:txXfrm>
        <a:off x="2990890" y="741015"/>
        <a:ext cx="1359495" cy="906783"/>
      </dsp:txXfrm>
    </dsp:sp>
    <dsp:sp modelId="{9C36922A-5FA7-4B49-8BAB-B4B99DE5740F}">
      <dsp:nvSpPr>
        <dsp:cNvPr id="7" name="矩形 6"/>
        <dsp:cNvSpPr/>
      </dsp:nvSpPr>
      <dsp:spPr bwMode="white">
        <a:xfrm>
          <a:off x="2990890" y="1647799"/>
          <a:ext cx="1359495" cy="906783"/>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0" tIns="206248" rIns="206248" bIns="206248"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endParaRPr lang="zh-CN" altLang="en-US">
            <a:solidFill>
              <a:schemeClr val="dk1"/>
            </a:solidFill>
          </a:endParaRPr>
        </a:p>
      </dsp:txBody>
      <dsp:txXfrm>
        <a:off x="2990890" y="1647799"/>
        <a:ext cx="1359495" cy="906783"/>
      </dsp:txXfrm>
    </dsp:sp>
    <dsp:sp modelId="{789C2E5F-53BE-4B9F-8B8F-155498EB6E4B}">
      <dsp:nvSpPr>
        <dsp:cNvPr id="8" name="椭圆 7"/>
        <dsp:cNvSpPr/>
      </dsp:nvSpPr>
      <dsp:spPr bwMode="white">
        <a:xfrm>
          <a:off x="2265826" y="378483"/>
          <a:ext cx="906330" cy="906330"/>
        </a:xfrm>
        <a:prstGeom prst="ellipse">
          <a:avLst/>
        </a:prstGeom>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zh-CN" altLang="en-US"/>
        </a:p>
      </dsp:txBody>
      <dsp:txXfrm>
        <a:off x="2265826" y="378483"/>
        <a:ext cx="906330" cy="906330"/>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D20D5-F9DD-4389-A6C8-003AD8986E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3DFB6-85F9-4DDA-8646-9184AE5C789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935" algn="l" defTabSz="685800" rtl="0" eaLnBrk="1" latinLnBrk="0" hangingPunct="1">
      <a:defRPr sz="900" kern="1200">
        <a:solidFill>
          <a:schemeClr val="tx1"/>
        </a:solidFill>
        <a:latin typeface="+mn-lt"/>
        <a:ea typeface="+mn-ea"/>
        <a:cs typeface="+mn-cs"/>
      </a:defRPr>
    </a:lvl8pPr>
    <a:lvl9pPr marL="2743835"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3"/>
          </a:xfrm>
          <a:prstGeom prst="rect">
            <a:avLst/>
          </a:prstGeom>
        </p:spPr>
      </p:pic>
      <p:sp>
        <p:nvSpPr>
          <p:cNvPr id="2" name="标题 1"/>
          <p:cNvSpPr>
            <a:spLocks noGrp="1"/>
          </p:cNvSpPr>
          <p:nvPr>
            <p:ph type="ctrTitle" hasCustomPrompt="1"/>
          </p:nvPr>
        </p:nvSpPr>
        <p:spPr>
          <a:xfrm>
            <a:off x="542925" y="1081718"/>
            <a:ext cx="7305675" cy="480382"/>
          </a:xfrm>
          <a:prstGeom prst="rect">
            <a:avLst/>
          </a:prstGeom>
        </p:spPr>
        <p:txBody>
          <a:bodyPr lIns="68589" tIns="34295" rIns="68589" bIns="34295" anchor="ctr">
            <a:normAutofit/>
          </a:bodyPr>
          <a:lstStyle>
            <a:lvl1pPr algn="l">
              <a:defRPr sz="2000" b="0">
                <a:solidFill>
                  <a:schemeClr val="bg1"/>
                </a:solidFill>
              </a:defRPr>
            </a:lvl1pPr>
          </a:lstStyle>
          <a:p>
            <a:r>
              <a:rPr lang="zh-CN" altLang="en-US" dirty="0"/>
              <a:t>单击此处编辑母标副标题样式</a:t>
            </a:r>
            <a:endParaRPr lang="zh-CN" altLang="en-US" dirty="0"/>
          </a:p>
        </p:txBody>
      </p:sp>
      <p:sp>
        <p:nvSpPr>
          <p:cNvPr id="3" name="副标题 2"/>
          <p:cNvSpPr>
            <a:spLocks noGrp="1"/>
          </p:cNvSpPr>
          <p:nvPr>
            <p:ph type="subTitle" idx="1" hasCustomPrompt="1"/>
          </p:nvPr>
        </p:nvSpPr>
        <p:spPr>
          <a:xfrm>
            <a:off x="542925" y="2628900"/>
            <a:ext cx="6859191" cy="452009"/>
          </a:xfrm>
          <a:prstGeom prst="rect">
            <a:avLst/>
          </a:prstGeom>
        </p:spPr>
        <p:txBody>
          <a:bodyPr lIns="68589" tIns="34295" rIns="68589" bIns="34295" anchor="ctr"/>
          <a:lstStyle>
            <a:lvl1pPr marL="0" indent="0" algn="l">
              <a:buNone/>
              <a:defRPr sz="1500">
                <a:solidFill>
                  <a:schemeClr val="bg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935" indent="0" algn="ctr">
              <a:buNone/>
              <a:defRPr sz="1200"/>
            </a:lvl8pPr>
            <a:lvl9pPr marL="2743835" indent="0" algn="ctr">
              <a:buNone/>
              <a:defRPr sz="1200"/>
            </a:lvl9pPr>
          </a:lstStyle>
          <a:p>
            <a:r>
              <a:rPr lang="zh-CN" altLang="en-US" dirty="0"/>
              <a:t>撰写部门及人员</a:t>
            </a:r>
            <a:endParaRPr lang="zh-CN" altLang="en-US" dirty="0"/>
          </a:p>
        </p:txBody>
      </p:sp>
      <p:sp>
        <p:nvSpPr>
          <p:cNvPr id="8" name="文本占位符 7"/>
          <p:cNvSpPr>
            <a:spLocks noGrp="1"/>
          </p:cNvSpPr>
          <p:nvPr>
            <p:ph type="body" sz="quarter" idx="10" hasCustomPrompt="1"/>
          </p:nvPr>
        </p:nvSpPr>
        <p:spPr>
          <a:xfrm>
            <a:off x="542925" y="3083879"/>
            <a:ext cx="3533775" cy="238125"/>
          </a:xfrm>
          <a:prstGeom prst="rect">
            <a:avLst/>
          </a:prstGeom>
        </p:spPr>
        <p:txBody>
          <a:bodyPr anchor="ctr"/>
          <a:lstStyle>
            <a:lvl1pPr marL="0" indent="0" algn="l">
              <a:lnSpc>
                <a:spcPct val="100000"/>
              </a:lnSpc>
              <a:spcBef>
                <a:spcPts val="0"/>
              </a:spcBef>
              <a:buNone/>
              <a:defRPr sz="1100">
                <a:solidFill>
                  <a:schemeClr val="bg1"/>
                </a:solidFill>
              </a:defRPr>
            </a:lvl1pPr>
          </a:lstStyle>
          <a:p>
            <a:pPr lvl="0"/>
            <a:r>
              <a:rPr lang="zh-CN" altLang="en-US" dirty="0"/>
              <a:t>撰写日期</a:t>
            </a:r>
            <a:endParaRPr lang="zh-CN" altLang="en-US" dirty="0"/>
          </a:p>
        </p:txBody>
      </p:sp>
      <p:sp>
        <p:nvSpPr>
          <p:cNvPr id="12" name="文本占位符 11"/>
          <p:cNvSpPr>
            <a:spLocks noGrp="1"/>
          </p:cNvSpPr>
          <p:nvPr>
            <p:ph type="body" sz="quarter" idx="11" hasCustomPrompt="1"/>
          </p:nvPr>
        </p:nvSpPr>
        <p:spPr>
          <a:xfrm>
            <a:off x="542925" y="1562101"/>
            <a:ext cx="7305675" cy="762000"/>
          </a:xfrm>
          <a:prstGeom prst="rect">
            <a:avLst/>
          </a:prstGeom>
        </p:spPr>
        <p:txBody>
          <a:bodyPr anchor="ctr"/>
          <a:lstStyle>
            <a:lvl1pPr marL="0" indent="0">
              <a:buNone/>
              <a:defRPr sz="4000" b="1">
                <a:solidFill>
                  <a:schemeClr val="bg1"/>
                </a:solidFill>
              </a:defRPr>
            </a:lvl1pPr>
          </a:lstStyle>
          <a:p>
            <a:pPr lvl="0"/>
            <a:r>
              <a:rPr lang="zh-CN" altLang="en-US" dirty="0"/>
              <a:t>单击此处编辑母版主标题样式</a:t>
            </a:r>
            <a:endParaRPr lang="zh-CN" altLang="en-US" dirty="0"/>
          </a:p>
        </p:txBody>
      </p:sp>
      <p:grpSp>
        <p:nvGrpSpPr>
          <p:cNvPr id="15" name="组合 14"/>
          <p:cNvGrpSpPr/>
          <p:nvPr userDrawn="1"/>
        </p:nvGrpSpPr>
        <p:grpSpPr>
          <a:xfrm>
            <a:off x="609600" y="2430451"/>
            <a:ext cx="1127536" cy="45719"/>
            <a:chOff x="-1970040" y="2974116"/>
            <a:chExt cx="5894341" cy="252704"/>
          </a:xfrm>
        </p:grpSpPr>
        <p:sp>
          <p:nvSpPr>
            <p:cNvPr id="14"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3" name="梯形 12"/>
            <p:cNvSpPr/>
            <p:nvPr userDrawn="1"/>
          </p:nvSpPr>
          <p:spPr>
            <a:xfrm>
              <a:off x="3433763" y="2974117"/>
              <a:ext cx="490538" cy="252703"/>
            </a:xfrm>
            <a:prstGeom prst="trapezoid">
              <a:avLst>
                <a:gd name="adj" fmla="val 696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91400" y="4418509"/>
            <a:ext cx="1400174" cy="42971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三">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45119" y="926304"/>
            <a:ext cx="4200469" cy="4218784"/>
          </a:xfrm>
          <a:prstGeom prst="rect">
            <a:avLst/>
          </a:prstGeom>
        </p:spPr>
      </p:pic>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33350" y="721"/>
            <a:ext cx="471282" cy="713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rot="5400000">
            <a:off x="-291196" y="291196"/>
            <a:ext cx="653405" cy="71013"/>
            <a:chOff x="2089660" y="2974116"/>
            <a:chExt cx="1834640" cy="252717"/>
          </a:xfrm>
          <a:solidFill>
            <a:srgbClr val="B01D23"/>
          </a:solidFill>
        </p:grpSpPr>
        <p:sp>
          <p:nvSpPr>
            <p:cNvPr id="10"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2089660" y="2974116"/>
              <a:ext cx="16298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1" name="梯形 10"/>
            <p:cNvSpPr/>
            <p:nvPr userDrawn="1"/>
          </p:nvSpPr>
          <p:spPr>
            <a:xfrm>
              <a:off x="3433762" y="2974128"/>
              <a:ext cx="490538" cy="252705"/>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1"/>
          <p:cNvSpPr>
            <a:spLocks noGrp="1"/>
          </p:cNvSpPr>
          <p:nvPr>
            <p:ph type="title"/>
          </p:nvPr>
        </p:nvSpPr>
        <p:spPr>
          <a:xfrm>
            <a:off x="2551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四">
    <p:bg>
      <p:bgPr>
        <a:solidFill>
          <a:srgbClr val="E7E5E6"/>
        </a:solidFill>
        <a:effectLst/>
      </p:bgPr>
    </p:bg>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6" name="组合 15"/>
          <p:cNvGrpSpPr/>
          <p:nvPr userDrawn="1"/>
        </p:nvGrpSpPr>
        <p:grpSpPr>
          <a:xfrm rot="5400000">
            <a:off x="-291196" y="291196"/>
            <a:ext cx="653405" cy="71013"/>
            <a:chOff x="2089660" y="2974116"/>
            <a:chExt cx="1834640" cy="252717"/>
          </a:xfrm>
          <a:solidFill>
            <a:srgbClr val="B01D23"/>
          </a:solidFill>
        </p:grpSpPr>
        <p:sp>
          <p:nvSpPr>
            <p:cNvPr id="17"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2089660" y="2974116"/>
              <a:ext cx="16298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8" name="梯形 17"/>
            <p:cNvSpPr/>
            <p:nvPr userDrawn="1"/>
          </p:nvSpPr>
          <p:spPr>
            <a:xfrm>
              <a:off x="3433762" y="2974128"/>
              <a:ext cx="490538" cy="252705"/>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标题 1"/>
          <p:cNvSpPr>
            <a:spLocks noGrp="1"/>
          </p:cNvSpPr>
          <p:nvPr>
            <p:ph type="title"/>
          </p:nvPr>
        </p:nvSpPr>
        <p:spPr>
          <a:xfrm>
            <a:off x="2551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45119" y="926304"/>
            <a:ext cx="4200468" cy="4218784"/>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封底">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2"/>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57807" y="3362325"/>
            <a:ext cx="2258955" cy="693277"/>
          </a:xfrm>
          <a:prstGeom prst="rect">
            <a:avLst/>
          </a:prstGeom>
        </p:spPr>
      </p:pic>
      <p:sp>
        <p:nvSpPr>
          <p:cNvPr id="2" name="TextBox 1"/>
          <p:cNvSpPr txBox="1"/>
          <p:nvPr userDrawn="1"/>
        </p:nvSpPr>
        <p:spPr>
          <a:xfrm>
            <a:off x="847725" y="1030880"/>
            <a:ext cx="628650" cy="307777"/>
          </a:xfrm>
          <a:prstGeom prst="rect">
            <a:avLst/>
          </a:prstGeom>
          <a:noFill/>
        </p:spPr>
        <p:txBody>
          <a:bodyPr wrap="square" rtlCol="0" anchor="ctr">
            <a:spAutoFit/>
          </a:bodyPr>
          <a:lstStyle/>
          <a:p>
            <a:pPr algn="l"/>
            <a:r>
              <a:rPr lang="zh-CN" altLang="zh-CN" sz="1400" kern="1200" spc="300" dirty="0">
                <a:solidFill>
                  <a:schemeClr val="bg1"/>
                </a:solidFill>
                <a:effectLst/>
                <a:latin typeface="+mn-lt"/>
                <a:ea typeface="+mn-ea"/>
                <a:cs typeface="+mn-cs"/>
              </a:rPr>
              <a:t>安全</a:t>
            </a:r>
            <a:endParaRPr lang="zh-CN" altLang="zh-CN" sz="1400" kern="1200" spc="300" dirty="0">
              <a:solidFill>
                <a:schemeClr val="bg1"/>
              </a:solidFill>
              <a:effectLst/>
              <a:latin typeface="+mn-lt"/>
              <a:ea typeface="+mn-ea"/>
              <a:cs typeface="+mn-cs"/>
            </a:endParaRPr>
          </a:p>
        </p:txBody>
      </p:sp>
      <p:sp>
        <p:nvSpPr>
          <p:cNvPr id="6" name="TextBox 5"/>
          <p:cNvSpPr txBox="1"/>
          <p:nvPr userDrawn="1"/>
        </p:nvSpPr>
        <p:spPr>
          <a:xfrm>
            <a:off x="847725" y="1558690"/>
            <a:ext cx="628650" cy="307777"/>
          </a:xfrm>
          <a:prstGeom prst="rect">
            <a:avLst/>
          </a:prstGeom>
          <a:noFill/>
        </p:spPr>
        <p:txBody>
          <a:bodyPr wrap="square" rtlCol="0" anchor="ctr">
            <a:spAutoFit/>
          </a:bodyPr>
          <a:lstStyle/>
          <a:p>
            <a:pPr algn="l"/>
            <a:r>
              <a:rPr lang="zh-CN" altLang="zh-CN" sz="1400" kern="1200" spc="300" dirty="0">
                <a:solidFill>
                  <a:schemeClr val="bg1"/>
                </a:solidFill>
                <a:effectLst/>
                <a:latin typeface="+mn-lt"/>
                <a:ea typeface="+mn-ea"/>
                <a:cs typeface="+mn-cs"/>
              </a:rPr>
              <a:t>易用</a:t>
            </a:r>
            <a:endParaRPr lang="zh-CN" altLang="zh-CN" sz="1400" kern="1200" spc="300" dirty="0">
              <a:solidFill>
                <a:schemeClr val="bg1"/>
              </a:solidFill>
              <a:effectLst/>
              <a:latin typeface="+mn-lt"/>
              <a:ea typeface="+mn-ea"/>
              <a:cs typeface="+mn-cs"/>
            </a:endParaRPr>
          </a:p>
        </p:txBody>
      </p:sp>
      <p:sp>
        <p:nvSpPr>
          <p:cNvPr id="7" name="TextBox 6"/>
          <p:cNvSpPr txBox="1"/>
          <p:nvPr userDrawn="1"/>
        </p:nvSpPr>
        <p:spPr>
          <a:xfrm>
            <a:off x="847725" y="2086500"/>
            <a:ext cx="628650" cy="307777"/>
          </a:xfrm>
          <a:prstGeom prst="rect">
            <a:avLst/>
          </a:prstGeom>
          <a:noFill/>
        </p:spPr>
        <p:txBody>
          <a:bodyPr wrap="square" rtlCol="0" anchor="ctr">
            <a:spAutoFit/>
          </a:bodyPr>
          <a:lstStyle/>
          <a:p>
            <a:pPr algn="l"/>
            <a:r>
              <a:rPr lang="zh-CN" altLang="zh-CN" sz="1400" kern="1200" spc="300" dirty="0">
                <a:solidFill>
                  <a:schemeClr val="bg1"/>
                </a:solidFill>
                <a:effectLst/>
                <a:latin typeface="+mn-lt"/>
                <a:ea typeface="+mn-ea"/>
                <a:cs typeface="+mn-cs"/>
              </a:rPr>
              <a:t>全能</a:t>
            </a:r>
            <a:endParaRPr lang="zh-CN" altLang="zh-CN" sz="1400" kern="1200" spc="300" dirty="0">
              <a:solidFill>
                <a:schemeClr val="bg1"/>
              </a:solidFill>
              <a:effectLst/>
              <a:latin typeface="+mn-lt"/>
              <a:ea typeface="+mn-ea"/>
              <a:cs typeface="+mn-cs"/>
            </a:endParaRPr>
          </a:p>
        </p:txBody>
      </p:sp>
      <p:sp>
        <p:nvSpPr>
          <p:cNvPr id="8" name="TextBox 7"/>
          <p:cNvSpPr txBox="1"/>
          <p:nvPr userDrawn="1"/>
        </p:nvSpPr>
        <p:spPr>
          <a:xfrm>
            <a:off x="847725" y="2614311"/>
            <a:ext cx="628650" cy="307777"/>
          </a:xfrm>
          <a:prstGeom prst="rect">
            <a:avLst/>
          </a:prstGeom>
          <a:noFill/>
        </p:spPr>
        <p:txBody>
          <a:bodyPr wrap="square" rtlCol="0" anchor="ctr">
            <a:spAutoFit/>
          </a:bodyPr>
          <a:lstStyle/>
          <a:p>
            <a:pPr algn="l"/>
            <a:r>
              <a:rPr lang="zh-CN" altLang="zh-CN" sz="1400" kern="1200" spc="300" dirty="0">
                <a:solidFill>
                  <a:schemeClr val="bg1"/>
                </a:solidFill>
                <a:effectLst/>
                <a:latin typeface="+mn-lt"/>
                <a:ea typeface="+mn-ea"/>
                <a:cs typeface="+mn-cs"/>
              </a:rPr>
              <a:t>可靠</a:t>
            </a:r>
            <a:endParaRPr lang="zh-CN" altLang="zh-CN" sz="1400" kern="1200" spc="300" dirty="0">
              <a:solidFill>
                <a:schemeClr val="bg1"/>
              </a:solidFill>
              <a:effectLst/>
              <a:latin typeface="+mn-lt"/>
              <a:ea typeface="+mn-ea"/>
              <a:cs typeface="+mn-cs"/>
            </a:endParaRPr>
          </a:p>
        </p:txBody>
      </p:sp>
      <p:sp>
        <p:nvSpPr>
          <p:cNvPr id="9" name="TextBox 8"/>
          <p:cNvSpPr txBox="1"/>
          <p:nvPr userDrawn="1"/>
        </p:nvSpPr>
        <p:spPr>
          <a:xfrm>
            <a:off x="1762125" y="2614310"/>
            <a:ext cx="2297824" cy="307777"/>
          </a:xfrm>
          <a:prstGeom prst="rect">
            <a:avLst/>
          </a:prstGeom>
          <a:noFill/>
        </p:spPr>
        <p:txBody>
          <a:bodyPr wrap="square" rtlCol="0" anchor="ctr">
            <a:spAutoFit/>
          </a:bodyPr>
          <a:lstStyle/>
          <a:p>
            <a:pPr algn="l"/>
            <a:r>
              <a:rPr lang="en-US" altLang="zh-CN" sz="1400" kern="1200" spc="300" dirty="0">
                <a:solidFill>
                  <a:schemeClr val="bg1"/>
                </a:solidFill>
                <a:effectLst/>
                <a:latin typeface="+mn-lt"/>
                <a:ea typeface="+mn-ea"/>
                <a:cs typeface="+mn-cs"/>
              </a:rPr>
              <a:t>Available</a:t>
            </a:r>
            <a:endParaRPr lang="zh-CN" altLang="zh-CN" sz="1400" kern="1200" spc="300" dirty="0">
              <a:solidFill>
                <a:schemeClr val="bg1"/>
              </a:solidFill>
              <a:effectLst/>
              <a:latin typeface="+mn-lt"/>
              <a:ea typeface="+mn-ea"/>
              <a:cs typeface="+mn-cs"/>
            </a:endParaRPr>
          </a:p>
        </p:txBody>
      </p:sp>
      <p:sp>
        <p:nvSpPr>
          <p:cNvPr id="10" name="TextBox 9"/>
          <p:cNvSpPr txBox="1"/>
          <p:nvPr userDrawn="1"/>
        </p:nvSpPr>
        <p:spPr>
          <a:xfrm>
            <a:off x="1762125" y="1030880"/>
            <a:ext cx="2297824" cy="307777"/>
          </a:xfrm>
          <a:prstGeom prst="rect">
            <a:avLst/>
          </a:prstGeom>
          <a:noFill/>
        </p:spPr>
        <p:txBody>
          <a:bodyPr wrap="square" rtlCol="0" anchor="ctr">
            <a:spAutoFit/>
          </a:bodyPr>
          <a:lstStyle/>
          <a:p>
            <a:pPr algn="l"/>
            <a:r>
              <a:rPr lang="en-US" altLang="zh-CN" sz="1400" kern="1200" spc="300" dirty="0">
                <a:solidFill>
                  <a:schemeClr val="bg1"/>
                </a:solidFill>
                <a:effectLst/>
                <a:latin typeface="+mn-lt"/>
                <a:ea typeface="+mn-ea"/>
                <a:cs typeface="+mn-cs"/>
              </a:rPr>
              <a:t>Secure</a:t>
            </a:r>
            <a:endParaRPr lang="zh-CN" altLang="zh-CN" sz="1400" kern="1200" spc="300" dirty="0">
              <a:solidFill>
                <a:schemeClr val="bg1"/>
              </a:solidFill>
              <a:effectLst/>
              <a:latin typeface="+mn-lt"/>
              <a:ea typeface="+mn-ea"/>
              <a:cs typeface="+mn-cs"/>
            </a:endParaRPr>
          </a:p>
        </p:txBody>
      </p:sp>
      <p:sp>
        <p:nvSpPr>
          <p:cNvPr id="11" name="TextBox 10"/>
          <p:cNvSpPr txBox="1"/>
          <p:nvPr userDrawn="1"/>
        </p:nvSpPr>
        <p:spPr>
          <a:xfrm>
            <a:off x="1762125" y="1558690"/>
            <a:ext cx="2297824" cy="307777"/>
          </a:xfrm>
          <a:prstGeom prst="rect">
            <a:avLst/>
          </a:prstGeom>
          <a:noFill/>
        </p:spPr>
        <p:txBody>
          <a:bodyPr wrap="square" rtlCol="0" anchor="ctr">
            <a:spAutoFit/>
          </a:bodyPr>
          <a:lstStyle/>
          <a:p>
            <a:pPr algn="l"/>
            <a:r>
              <a:rPr lang="en-US" altLang="zh-CN" sz="1400" kern="1200" spc="300" dirty="0">
                <a:solidFill>
                  <a:schemeClr val="bg1"/>
                </a:solidFill>
                <a:effectLst/>
                <a:latin typeface="+mn-lt"/>
                <a:ea typeface="+mn-ea"/>
                <a:cs typeface="+mn-cs"/>
              </a:rPr>
              <a:t>Usable</a:t>
            </a:r>
            <a:endParaRPr lang="zh-CN" altLang="zh-CN" sz="1400" kern="1200" spc="300" dirty="0">
              <a:solidFill>
                <a:schemeClr val="bg1"/>
              </a:solidFill>
              <a:effectLst/>
              <a:latin typeface="+mn-lt"/>
              <a:ea typeface="+mn-ea"/>
              <a:cs typeface="+mn-cs"/>
            </a:endParaRPr>
          </a:p>
        </p:txBody>
      </p:sp>
      <p:sp>
        <p:nvSpPr>
          <p:cNvPr id="12" name="TextBox 11"/>
          <p:cNvSpPr txBox="1"/>
          <p:nvPr userDrawn="1"/>
        </p:nvSpPr>
        <p:spPr>
          <a:xfrm>
            <a:off x="1762125" y="2086500"/>
            <a:ext cx="2297824" cy="307777"/>
          </a:xfrm>
          <a:prstGeom prst="rect">
            <a:avLst/>
          </a:prstGeom>
          <a:noFill/>
        </p:spPr>
        <p:txBody>
          <a:bodyPr wrap="square" rtlCol="0" anchor="ctr">
            <a:spAutoFit/>
          </a:bodyPr>
          <a:lstStyle/>
          <a:p>
            <a:pPr algn="l"/>
            <a:r>
              <a:rPr lang="en-US" altLang="zh-CN" sz="1400" kern="1200" spc="300" dirty="0">
                <a:solidFill>
                  <a:schemeClr val="bg1"/>
                </a:solidFill>
                <a:effectLst/>
                <a:latin typeface="+mn-lt"/>
                <a:ea typeface="+mn-ea"/>
                <a:cs typeface="+mn-cs"/>
              </a:rPr>
              <a:t>Multiple</a:t>
            </a:r>
            <a:endParaRPr lang="zh-CN" altLang="zh-CN" sz="1400" kern="1200" spc="300" dirty="0">
              <a:solidFill>
                <a:schemeClr val="bg1"/>
              </a:solidFill>
              <a:effectLst/>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封底2">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2"/>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58369" y="1628303"/>
            <a:ext cx="2258955" cy="693277"/>
          </a:xfrm>
          <a:prstGeom prst="rect">
            <a:avLst/>
          </a:prstGeom>
        </p:spPr>
      </p:pic>
      <p:grpSp>
        <p:nvGrpSpPr>
          <p:cNvPr id="2" name="组合 1"/>
          <p:cNvGrpSpPr/>
          <p:nvPr userDrawn="1"/>
        </p:nvGrpSpPr>
        <p:grpSpPr>
          <a:xfrm>
            <a:off x="2105819" y="2689020"/>
            <a:ext cx="4933950" cy="648397"/>
            <a:chOff x="1762125" y="3165270"/>
            <a:chExt cx="4933950" cy="648397"/>
          </a:xfrm>
        </p:grpSpPr>
        <p:sp>
          <p:nvSpPr>
            <p:cNvPr id="3" name="TextBox 2"/>
            <p:cNvSpPr txBox="1"/>
            <p:nvPr userDrawn="1"/>
          </p:nvSpPr>
          <p:spPr>
            <a:xfrm>
              <a:off x="2124075" y="3165270"/>
              <a:ext cx="628650" cy="307777"/>
            </a:xfrm>
            <a:prstGeom prst="rect">
              <a:avLst/>
            </a:prstGeom>
            <a:noFill/>
          </p:spPr>
          <p:txBody>
            <a:bodyPr wrap="square" rtlCol="0" anchor="ctr">
              <a:spAutoFit/>
            </a:bodyPr>
            <a:lstStyle/>
            <a:p>
              <a:pPr algn="ctr"/>
              <a:r>
                <a:rPr lang="zh-CN" altLang="zh-CN" sz="1400" kern="1200" spc="300" dirty="0">
                  <a:solidFill>
                    <a:schemeClr val="bg1"/>
                  </a:solidFill>
                  <a:effectLst/>
                  <a:latin typeface="+mn-lt"/>
                  <a:ea typeface="+mn-ea"/>
                  <a:cs typeface="+mn-cs"/>
                </a:rPr>
                <a:t>安全</a:t>
              </a:r>
              <a:endParaRPr lang="zh-CN" altLang="zh-CN" sz="1400" kern="1200" spc="300" dirty="0">
                <a:solidFill>
                  <a:schemeClr val="bg1"/>
                </a:solidFill>
                <a:effectLst/>
                <a:latin typeface="+mn-lt"/>
                <a:ea typeface="+mn-ea"/>
                <a:cs typeface="+mn-cs"/>
              </a:endParaRPr>
            </a:p>
          </p:txBody>
        </p:sp>
        <p:sp>
          <p:nvSpPr>
            <p:cNvPr id="4" name="TextBox 3"/>
            <p:cNvSpPr txBox="1"/>
            <p:nvPr userDrawn="1"/>
          </p:nvSpPr>
          <p:spPr>
            <a:xfrm>
              <a:off x="3317875" y="3165270"/>
              <a:ext cx="628650" cy="307777"/>
            </a:xfrm>
            <a:prstGeom prst="rect">
              <a:avLst/>
            </a:prstGeom>
            <a:noFill/>
          </p:spPr>
          <p:txBody>
            <a:bodyPr wrap="square" rtlCol="0" anchor="ctr">
              <a:spAutoFit/>
            </a:bodyPr>
            <a:lstStyle/>
            <a:p>
              <a:pPr algn="ctr"/>
              <a:r>
                <a:rPr lang="zh-CN" altLang="zh-CN" sz="1400" kern="1200" spc="300" dirty="0">
                  <a:solidFill>
                    <a:schemeClr val="bg1"/>
                  </a:solidFill>
                  <a:effectLst/>
                  <a:latin typeface="+mn-lt"/>
                  <a:ea typeface="+mn-ea"/>
                  <a:cs typeface="+mn-cs"/>
                </a:rPr>
                <a:t>易用</a:t>
              </a:r>
              <a:endParaRPr lang="zh-CN" altLang="zh-CN" sz="1400" kern="1200" spc="300" dirty="0">
                <a:solidFill>
                  <a:schemeClr val="bg1"/>
                </a:solidFill>
                <a:effectLst/>
                <a:latin typeface="+mn-lt"/>
                <a:ea typeface="+mn-ea"/>
                <a:cs typeface="+mn-cs"/>
              </a:endParaRPr>
            </a:p>
          </p:txBody>
        </p:sp>
        <p:sp>
          <p:nvSpPr>
            <p:cNvPr id="6" name="TextBox 5"/>
            <p:cNvSpPr txBox="1"/>
            <p:nvPr userDrawn="1"/>
          </p:nvSpPr>
          <p:spPr>
            <a:xfrm>
              <a:off x="4511675" y="3165270"/>
              <a:ext cx="628650" cy="307777"/>
            </a:xfrm>
            <a:prstGeom prst="rect">
              <a:avLst/>
            </a:prstGeom>
            <a:noFill/>
          </p:spPr>
          <p:txBody>
            <a:bodyPr wrap="square" rtlCol="0" anchor="ctr">
              <a:spAutoFit/>
            </a:bodyPr>
            <a:lstStyle/>
            <a:p>
              <a:pPr algn="ctr"/>
              <a:r>
                <a:rPr lang="zh-CN" altLang="zh-CN" sz="1400" kern="1200" spc="300" dirty="0">
                  <a:solidFill>
                    <a:schemeClr val="bg1"/>
                  </a:solidFill>
                  <a:effectLst/>
                  <a:latin typeface="+mn-lt"/>
                  <a:ea typeface="+mn-ea"/>
                  <a:cs typeface="+mn-cs"/>
                </a:rPr>
                <a:t>全能</a:t>
              </a:r>
              <a:endParaRPr lang="zh-CN" altLang="zh-CN" sz="1400" kern="1200" spc="300" dirty="0">
                <a:solidFill>
                  <a:schemeClr val="bg1"/>
                </a:solidFill>
                <a:effectLst/>
                <a:latin typeface="+mn-lt"/>
                <a:ea typeface="+mn-ea"/>
                <a:cs typeface="+mn-cs"/>
              </a:endParaRPr>
            </a:p>
          </p:txBody>
        </p:sp>
        <p:sp>
          <p:nvSpPr>
            <p:cNvPr id="7" name="TextBox 6"/>
            <p:cNvSpPr txBox="1"/>
            <p:nvPr userDrawn="1"/>
          </p:nvSpPr>
          <p:spPr>
            <a:xfrm>
              <a:off x="5705475" y="3165270"/>
              <a:ext cx="628650" cy="307777"/>
            </a:xfrm>
            <a:prstGeom prst="rect">
              <a:avLst/>
            </a:prstGeom>
            <a:noFill/>
          </p:spPr>
          <p:txBody>
            <a:bodyPr wrap="square" rtlCol="0" anchor="ctr">
              <a:spAutoFit/>
            </a:bodyPr>
            <a:lstStyle/>
            <a:p>
              <a:pPr algn="ctr"/>
              <a:r>
                <a:rPr lang="zh-CN" altLang="zh-CN" sz="1400" kern="1200" spc="300" dirty="0">
                  <a:solidFill>
                    <a:schemeClr val="bg1"/>
                  </a:solidFill>
                  <a:effectLst/>
                  <a:latin typeface="+mn-lt"/>
                  <a:ea typeface="+mn-ea"/>
                  <a:cs typeface="+mn-cs"/>
                </a:rPr>
                <a:t>可靠</a:t>
              </a:r>
              <a:endParaRPr lang="zh-CN" altLang="zh-CN" sz="1400" kern="1200" spc="300" dirty="0">
                <a:solidFill>
                  <a:schemeClr val="bg1"/>
                </a:solidFill>
                <a:effectLst/>
                <a:latin typeface="+mn-lt"/>
                <a:ea typeface="+mn-ea"/>
                <a:cs typeface="+mn-cs"/>
              </a:endParaRPr>
            </a:p>
          </p:txBody>
        </p:sp>
        <p:sp>
          <p:nvSpPr>
            <p:cNvPr id="8" name="TextBox 7"/>
            <p:cNvSpPr txBox="1"/>
            <p:nvPr userDrawn="1"/>
          </p:nvSpPr>
          <p:spPr>
            <a:xfrm>
              <a:off x="5343525" y="3552057"/>
              <a:ext cx="1352550" cy="261610"/>
            </a:xfrm>
            <a:prstGeom prst="rect">
              <a:avLst/>
            </a:prstGeom>
            <a:noFill/>
          </p:spPr>
          <p:txBody>
            <a:bodyPr wrap="square" rtlCol="0" anchor="ctr">
              <a:spAutoFit/>
            </a:bodyPr>
            <a:lstStyle/>
            <a:p>
              <a:pPr algn="ctr"/>
              <a:r>
                <a:rPr lang="en-US" altLang="zh-CN" sz="1100" kern="1200" spc="300" dirty="0">
                  <a:solidFill>
                    <a:schemeClr val="bg1"/>
                  </a:solidFill>
                  <a:effectLst/>
                  <a:latin typeface="+mn-lt"/>
                  <a:ea typeface="+mn-ea"/>
                  <a:cs typeface="+mn-cs"/>
                </a:rPr>
                <a:t>Available</a:t>
              </a:r>
              <a:endParaRPr lang="zh-CN" altLang="zh-CN" sz="1100" kern="1200" spc="300" dirty="0">
                <a:solidFill>
                  <a:schemeClr val="bg1"/>
                </a:solidFill>
                <a:effectLst/>
                <a:latin typeface="+mn-lt"/>
                <a:ea typeface="+mn-ea"/>
                <a:cs typeface="+mn-cs"/>
              </a:endParaRPr>
            </a:p>
          </p:txBody>
        </p:sp>
        <p:sp>
          <p:nvSpPr>
            <p:cNvPr id="9" name="TextBox 8"/>
            <p:cNvSpPr txBox="1"/>
            <p:nvPr userDrawn="1"/>
          </p:nvSpPr>
          <p:spPr>
            <a:xfrm>
              <a:off x="1762125" y="3552057"/>
              <a:ext cx="1352550" cy="261610"/>
            </a:xfrm>
            <a:prstGeom prst="rect">
              <a:avLst/>
            </a:prstGeom>
            <a:noFill/>
          </p:spPr>
          <p:txBody>
            <a:bodyPr wrap="square" rtlCol="0" anchor="ctr">
              <a:spAutoFit/>
            </a:bodyPr>
            <a:lstStyle/>
            <a:p>
              <a:pPr algn="ctr"/>
              <a:r>
                <a:rPr lang="en-US" altLang="zh-CN" sz="1100" kern="1200" spc="300" dirty="0">
                  <a:solidFill>
                    <a:schemeClr val="bg1"/>
                  </a:solidFill>
                  <a:effectLst/>
                  <a:latin typeface="+mn-lt"/>
                  <a:ea typeface="+mn-ea"/>
                  <a:cs typeface="+mn-cs"/>
                </a:rPr>
                <a:t>Secure</a:t>
              </a:r>
              <a:endParaRPr lang="zh-CN" altLang="zh-CN" sz="1100" kern="1200" spc="300" dirty="0">
                <a:solidFill>
                  <a:schemeClr val="bg1"/>
                </a:solidFill>
                <a:effectLst/>
                <a:latin typeface="+mn-lt"/>
                <a:ea typeface="+mn-ea"/>
                <a:cs typeface="+mn-cs"/>
              </a:endParaRPr>
            </a:p>
          </p:txBody>
        </p:sp>
        <p:sp>
          <p:nvSpPr>
            <p:cNvPr id="10" name="TextBox 9"/>
            <p:cNvSpPr txBox="1"/>
            <p:nvPr userDrawn="1"/>
          </p:nvSpPr>
          <p:spPr>
            <a:xfrm>
              <a:off x="2955925" y="3552057"/>
              <a:ext cx="1352550" cy="261610"/>
            </a:xfrm>
            <a:prstGeom prst="rect">
              <a:avLst/>
            </a:prstGeom>
            <a:noFill/>
          </p:spPr>
          <p:txBody>
            <a:bodyPr wrap="square" rtlCol="0" anchor="ctr">
              <a:spAutoFit/>
            </a:bodyPr>
            <a:lstStyle/>
            <a:p>
              <a:pPr algn="ctr"/>
              <a:r>
                <a:rPr lang="en-US" altLang="zh-CN" sz="1100" kern="1200" spc="300" dirty="0">
                  <a:solidFill>
                    <a:schemeClr val="bg1"/>
                  </a:solidFill>
                  <a:effectLst/>
                  <a:latin typeface="+mn-lt"/>
                  <a:ea typeface="+mn-ea"/>
                  <a:cs typeface="+mn-cs"/>
                </a:rPr>
                <a:t>Usable</a:t>
              </a:r>
              <a:endParaRPr lang="zh-CN" altLang="zh-CN" sz="1100" kern="1200" spc="300" dirty="0">
                <a:solidFill>
                  <a:schemeClr val="bg1"/>
                </a:solidFill>
                <a:effectLst/>
                <a:latin typeface="+mn-lt"/>
                <a:ea typeface="+mn-ea"/>
                <a:cs typeface="+mn-cs"/>
              </a:endParaRPr>
            </a:p>
          </p:txBody>
        </p:sp>
        <p:sp>
          <p:nvSpPr>
            <p:cNvPr id="11" name="TextBox 10"/>
            <p:cNvSpPr txBox="1"/>
            <p:nvPr userDrawn="1"/>
          </p:nvSpPr>
          <p:spPr>
            <a:xfrm>
              <a:off x="4149725" y="3552057"/>
              <a:ext cx="1352550" cy="261610"/>
            </a:xfrm>
            <a:prstGeom prst="rect">
              <a:avLst/>
            </a:prstGeom>
            <a:noFill/>
          </p:spPr>
          <p:txBody>
            <a:bodyPr wrap="square" rtlCol="0" anchor="ctr">
              <a:spAutoFit/>
            </a:bodyPr>
            <a:lstStyle/>
            <a:p>
              <a:pPr algn="ctr"/>
              <a:r>
                <a:rPr lang="en-US" altLang="zh-CN" sz="1100" kern="1200" spc="300" dirty="0">
                  <a:solidFill>
                    <a:schemeClr val="bg1"/>
                  </a:solidFill>
                  <a:effectLst/>
                  <a:latin typeface="+mn-lt"/>
                  <a:ea typeface="+mn-ea"/>
                  <a:cs typeface="+mn-cs"/>
                </a:rPr>
                <a:t>Multiple</a:t>
              </a:r>
              <a:endParaRPr lang="zh-CN" altLang="zh-CN" sz="1100" kern="1200" spc="300" dirty="0">
                <a:solidFill>
                  <a:schemeClr val="bg1"/>
                </a:solidFill>
                <a:effectLst/>
                <a:latin typeface="+mn-lt"/>
                <a:ea typeface="+mn-ea"/>
                <a:cs typeface="+mn-c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3"/>
          </a:xfrm>
          <a:prstGeom prst="rect">
            <a:avLst/>
          </a:prstGeom>
        </p:spPr>
      </p:pic>
      <p:sp>
        <p:nvSpPr>
          <p:cNvPr id="3" name="文本框 2"/>
          <p:cNvSpPr txBox="1"/>
          <p:nvPr userDrawn="1"/>
        </p:nvSpPr>
        <p:spPr>
          <a:xfrm>
            <a:off x="438120" y="461771"/>
            <a:ext cx="1423121" cy="500147"/>
          </a:xfrm>
          <a:prstGeom prst="rect">
            <a:avLst/>
          </a:prstGeom>
          <a:noFill/>
        </p:spPr>
        <p:txBody>
          <a:bodyPr wrap="square" lIns="68589" tIns="34295" rIns="68589" bIns="34295" rtlCol="0">
            <a:spAutoFit/>
          </a:bodyPr>
          <a:lstStyle/>
          <a:p>
            <a:pPr algn="l"/>
            <a:r>
              <a:rPr lang="zh-CN" altLang="en-US" sz="2800" b="1" spc="300" dirty="0">
                <a:solidFill>
                  <a:schemeClr val="bg1"/>
                </a:solidFill>
                <a:latin typeface="+mn-ea"/>
                <a:ea typeface="+mn-ea"/>
              </a:rPr>
              <a:t>目录</a:t>
            </a:r>
            <a:endParaRPr lang="zh-CN" altLang="en-US" sz="2800" b="1" spc="300" dirty="0">
              <a:solidFill>
                <a:schemeClr val="bg1"/>
              </a:solidFill>
              <a:latin typeface="+mn-ea"/>
              <a:ea typeface="+mn-ea"/>
            </a:endParaRPr>
          </a:p>
        </p:txBody>
      </p:sp>
      <p:sp>
        <p:nvSpPr>
          <p:cNvPr id="20" name="内容占位符 2"/>
          <p:cNvSpPr>
            <a:spLocks noGrp="1"/>
          </p:cNvSpPr>
          <p:nvPr>
            <p:ph sz="half" idx="1"/>
          </p:nvPr>
        </p:nvSpPr>
        <p:spPr>
          <a:xfrm>
            <a:off x="1988879" y="1476479"/>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2"/>
          </p:nvPr>
        </p:nvSpPr>
        <p:spPr>
          <a:xfrm>
            <a:off x="1988879" y="1951365"/>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2" name="内容占位符 2"/>
          <p:cNvSpPr>
            <a:spLocks noGrp="1"/>
          </p:cNvSpPr>
          <p:nvPr>
            <p:ph sz="half" idx="13"/>
          </p:nvPr>
        </p:nvSpPr>
        <p:spPr>
          <a:xfrm>
            <a:off x="1988879" y="2426250"/>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3" name="内容占位符 2"/>
          <p:cNvSpPr>
            <a:spLocks noGrp="1"/>
          </p:cNvSpPr>
          <p:nvPr>
            <p:ph sz="half" idx="14"/>
          </p:nvPr>
        </p:nvSpPr>
        <p:spPr>
          <a:xfrm>
            <a:off x="1988879" y="2901135"/>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4" name="内容占位符 2"/>
          <p:cNvSpPr>
            <a:spLocks noGrp="1"/>
          </p:cNvSpPr>
          <p:nvPr>
            <p:ph sz="half" idx="15"/>
          </p:nvPr>
        </p:nvSpPr>
        <p:spPr>
          <a:xfrm>
            <a:off x="1988879" y="3376021"/>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5" name="内容占位符 2"/>
          <p:cNvSpPr>
            <a:spLocks noGrp="1"/>
          </p:cNvSpPr>
          <p:nvPr>
            <p:ph sz="half" idx="16"/>
          </p:nvPr>
        </p:nvSpPr>
        <p:spPr>
          <a:xfrm>
            <a:off x="1988879" y="3850904"/>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2" name="文本框 2"/>
          <p:cNvSpPr txBox="1"/>
          <p:nvPr userDrawn="1"/>
        </p:nvSpPr>
        <p:spPr>
          <a:xfrm>
            <a:off x="457170" y="933236"/>
            <a:ext cx="1423121" cy="315481"/>
          </a:xfrm>
          <a:prstGeom prst="rect">
            <a:avLst/>
          </a:prstGeom>
          <a:noFill/>
        </p:spPr>
        <p:txBody>
          <a:bodyPr wrap="square" lIns="68589" tIns="34295" rIns="68589" bIns="34295" rtlCol="0">
            <a:spAutoFit/>
          </a:bodyPr>
          <a:lstStyle/>
          <a:p>
            <a:pPr algn="l"/>
            <a:r>
              <a:rPr lang="en-US" altLang="zh-CN" sz="1600" b="0" spc="300" dirty="0">
                <a:solidFill>
                  <a:schemeClr val="bg1"/>
                </a:solidFill>
                <a:latin typeface="+mn-ea"/>
                <a:ea typeface="+mn-ea"/>
              </a:rPr>
              <a:t>Contents</a:t>
            </a:r>
            <a:endParaRPr lang="en-US" altLang="zh-CN" sz="1600" b="0" spc="300" dirty="0">
              <a:solidFill>
                <a:schemeClr val="bg1"/>
              </a:solidFill>
              <a:latin typeface="+mn-ea"/>
              <a:ea typeface="+mn-ea"/>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5" cy="28591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3"/>
          </a:xfrm>
          <a:prstGeom prst="rect">
            <a:avLst/>
          </a:prstGeom>
        </p:spPr>
      </p:pic>
      <p:sp>
        <p:nvSpPr>
          <p:cNvPr id="12" name="文本框 2"/>
          <p:cNvSpPr txBox="1"/>
          <p:nvPr userDrawn="1"/>
        </p:nvSpPr>
        <p:spPr>
          <a:xfrm>
            <a:off x="438120" y="461771"/>
            <a:ext cx="1423121" cy="500147"/>
          </a:xfrm>
          <a:prstGeom prst="rect">
            <a:avLst/>
          </a:prstGeom>
          <a:noFill/>
        </p:spPr>
        <p:txBody>
          <a:bodyPr wrap="square" lIns="68589" tIns="34295" rIns="68589" bIns="34295" rtlCol="0">
            <a:spAutoFit/>
          </a:bodyPr>
          <a:lstStyle/>
          <a:p>
            <a:pPr algn="l"/>
            <a:r>
              <a:rPr lang="zh-CN" altLang="en-US" sz="2800" b="1" spc="300" dirty="0">
                <a:solidFill>
                  <a:srgbClr val="B01D23"/>
                </a:solidFill>
                <a:latin typeface="+mn-ea"/>
                <a:ea typeface="+mn-ea"/>
              </a:rPr>
              <a:t>目录</a:t>
            </a:r>
            <a:endParaRPr lang="zh-CN" altLang="en-US" sz="2800" b="1" spc="300" dirty="0">
              <a:solidFill>
                <a:srgbClr val="B01D23"/>
              </a:solidFill>
              <a:latin typeface="+mn-ea"/>
              <a:ea typeface="+mn-ea"/>
            </a:endParaRPr>
          </a:p>
        </p:txBody>
      </p:sp>
      <p:sp>
        <p:nvSpPr>
          <p:cNvPr id="13" name="文本框 2"/>
          <p:cNvSpPr txBox="1"/>
          <p:nvPr userDrawn="1"/>
        </p:nvSpPr>
        <p:spPr>
          <a:xfrm>
            <a:off x="457170" y="933236"/>
            <a:ext cx="1423121" cy="315481"/>
          </a:xfrm>
          <a:prstGeom prst="rect">
            <a:avLst/>
          </a:prstGeom>
          <a:noFill/>
        </p:spPr>
        <p:txBody>
          <a:bodyPr wrap="square" lIns="68589" tIns="34295" rIns="68589" bIns="34295" rtlCol="0">
            <a:spAutoFit/>
          </a:bodyPr>
          <a:lstStyle/>
          <a:p>
            <a:pPr algn="l"/>
            <a:r>
              <a:rPr lang="en-US" altLang="zh-CN" sz="1600" b="0" spc="300" dirty="0">
                <a:solidFill>
                  <a:srgbClr val="B01D23"/>
                </a:solidFill>
                <a:latin typeface="+mn-ea"/>
                <a:ea typeface="+mn-ea"/>
              </a:rPr>
              <a:t>Contents</a:t>
            </a:r>
            <a:endParaRPr lang="en-US" altLang="zh-CN" sz="1600" b="0" spc="300" dirty="0">
              <a:solidFill>
                <a:srgbClr val="B01D23"/>
              </a:solidFill>
              <a:latin typeface="+mn-ea"/>
              <a:ea typeface="+mn-ea"/>
            </a:endParaRPr>
          </a:p>
        </p:txBody>
      </p:sp>
      <p:sp>
        <p:nvSpPr>
          <p:cNvPr id="15" name="内容占位符 2"/>
          <p:cNvSpPr>
            <a:spLocks noGrp="1"/>
          </p:cNvSpPr>
          <p:nvPr>
            <p:ph sz="half" idx="1"/>
          </p:nvPr>
        </p:nvSpPr>
        <p:spPr>
          <a:xfrm>
            <a:off x="1988879" y="1476479"/>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6" name="内容占位符 2"/>
          <p:cNvSpPr>
            <a:spLocks noGrp="1"/>
          </p:cNvSpPr>
          <p:nvPr>
            <p:ph sz="half" idx="12"/>
          </p:nvPr>
        </p:nvSpPr>
        <p:spPr>
          <a:xfrm>
            <a:off x="1988879" y="1951365"/>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8" name="内容占位符 2"/>
          <p:cNvSpPr>
            <a:spLocks noGrp="1"/>
          </p:cNvSpPr>
          <p:nvPr>
            <p:ph sz="half" idx="13"/>
          </p:nvPr>
        </p:nvSpPr>
        <p:spPr>
          <a:xfrm>
            <a:off x="1988879" y="2426250"/>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9" name="内容占位符 2"/>
          <p:cNvSpPr>
            <a:spLocks noGrp="1"/>
          </p:cNvSpPr>
          <p:nvPr>
            <p:ph sz="half" idx="14"/>
          </p:nvPr>
        </p:nvSpPr>
        <p:spPr>
          <a:xfrm>
            <a:off x="1988879" y="2901135"/>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0" name="内容占位符 2"/>
          <p:cNvSpPr>
            <a:spLocks noGrp="1"/>
          </p:cNvSpPr>
          <p:nvPr>
            <p:ph sz="half" idx="15"/>
          </p:nvPr>
        </p:nvSpPr>
        <p:spPr>
          <a:xfrm>
            <a:off x="1988879" y="3376021"/>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6"/>
          </p:nvPr>
        </p:nvSpPr>
        <p:spPr>
          <a:xfrm>
            <a:off x="1988879" y="3850904"/>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3"/>
          </a:xfrm>
          <a:prstGeom prst="rect">
            <a:avLst/>
          </a:prstGeom>
        </p:spPr>
      </p:pic>
      <p:sp>
        <p:nvSpPr>
          <p:cNvPr id="20" name="内容占位符 2"/>
          <p:cNvSpPr>
            <a:spLocks noGrp="1"/>
          </p:cNvSpPr>
          <p:nvPr>
            <p:ph sz="half" idx="1"/>
          </p:nvPr>
        </p:nvSpPr>
        <p:spPr>
          <a:xfrm>
            <a:off x="541079" y="1692532"/>
            <a:ext cx="5418160" cy="405125"/>
          </a:xfrm>
          <a:prstGeom prst="rect">
            <a:avLst/>
          </a:prstGeom>
        </p:spPr>
        <p:txBody>
          <a:bodyPr lIns="68589" tIns="34295" rIns="68589" bIns="34295" anchor="ctr">
            <a:noAutofit/>
          </a:bodyPr>
          <a:lstStyle>
            <a:lvl1pPr marL="0" indent="0" algn="l">
              <a:lnSpc>
                <a:spcPct val="100000"/>
              </a:lnSpc>
              <a:spcBef>
                <a:spcPts val="0"/>
              </a:spcBef>
              <a:buFont typeface="+mj-lt"/>
              <a:buNone/>
              <a:defRPr sz="3200" b="1">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2"/>
          </p:nvPr>
        </p:nvSpPr>
        <p:spPr>
          <a:xfrm>
            <a:off x="541079" y="2186468"/>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4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grpSp>
        <p:nvGrpSpPr>
          <p:cNvPr id="13" name="组合 12"/>
          <p:cNvGrpSpPr/>
          <p:nvPr userDrawn="1"/>
        </p:nvGrpSpPr>
        <p:grpSpPr>
          <a:xfrm>
            <a:off x="609063" y="2638888"/>
            <a:ext cx="1127536" cy="45719"/>
            <a:chOff x="-1970040" y="2974116"/>
            <a:chExt cx="5894341" cy="252704"/>
          </a:xfrm>
        </p:grpSpPr>
        <p:sp>
          <p:nvSpPr>
            <p:cNvPr id="14"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5" name="梯形 14"/>
            <p:cNvSpPr/>
            <p:nvPr userDrawn="1"/>
          </p:nvSpPr>
          <p:spPr>
            <a:xfrm>
              <a:off x="3433763" y="2974117"/>
              <a:ext cx="490538" cy="252703"/>
            </a:xfrm>
            <a:prstGeom prst="trapezoid">
              <a:avLst>
                <a:gd name="adj" fmla="val 696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5" cy="28591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3"/>
          </a:xfrm>
          <a:prstGeom prst="rect">
            <a:avLst/>
          </a:prstGeom>
        </p:spPr>
      </p:pic>
      <p:sp>
        <p:nvSpPr>
          <p:cNvPr id="9" name="内容占位符 2"/>
          <p:cNvSpPr>
            <a:spLocks noGrp="1"/>
          </p:cNvSpPr>
          <p:nvPr>
            <p:ph sz="half" idx="1"/>
          </p:nvPr>
        </p:nvSpPr>
        <p:spPr>
          <a:xfrm>
            <a:off x="541079" y="1692532"/>
            <a:ext cx="5418160" cy="405125"/>
          </a:xfrm>
          <a:prstGeom prst="rect">
            <a:avLst/>
          </a:prstGeom>
        </p:spPr>
        <p:txBody>
          <a:bodyPr lIns="68589" tIns="34295" rIns="68589" bIns="34295" anchor="ctr">
            <a:noAutofit/>
          </a:bodyPr>
          <a:lstStyle>
            <a:lvl1pPr marL="0" indent="0" algn="l">
              <a:lnSpc>
                <a:spcPct val="100000"/>
              </a:lnSpc>
              <a:spcBef>
                <a:spcPts val="0"/>
              </a:spcBef>
              <a:buFont typeface="+mj-lt"/>
              <a:buNone/>
              <a:defRPr sz="3200" b="1">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0" name="内容占位符 2"/>
          <p:cNvSpPr>
            <a:spLocks noGrp="1"/>
          </p:cNvSpPr>
          <p:nvPr>
            <p:ph sz="half" idx="12"/>
          </p:nvPr>
        </p:nvSpPr>
        <p:spPr>
          <a:xfrm>
            <a:off x="541079" y="2186468"/>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4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grpSp>
        <p:nvGrpSpPr>
          <p:cNvPr id="11" name="组合 10"/>
          <p:cNvGrpSpPr/>
          <p:nvPr userDrawn="1"/>
        </p:nvGrpSpPr>
        <p:grpSpPr>
          <a:xfrm>
            <a:off x="609063" y="2638888"/>
            <a:ext cx="1127536" cy="45719"/>
            <a:chOff x="-1970040" y="2974116"/>
            <a:chExt cx="5894341" cy="252704"/>
          </a:xfrm>
          <a:solidFill>
            <a:srgbClr val="B01D23"/>
          </a:solidFill>
        </p:grpSpPr>
        <p:sp>
          <p:nvSpPr>
            <p:cNvPr id="12"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chemeClr val="tx1">
                    <a:lumMod val="90000"/>
                    <a:lumOff val="10000"/>
                  </a:schemeClr>
                </a:solidFill>
              </a:endParaRPr>
            </a:p>
          </p:txBody>
        </p:sp>
        <p:sp>
          <p:nvSpPr>
            <p:cNvPr id="13" name="梯形 12"/>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0000"/>
                    <a:lumOff val="10000"/>
                  </a:schemeClr>
                </a:solidFill>
              </a:endParaRPr>
            </a:p>
          </p:txBody>
        </p:sp>
      </p:gr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8" cy="5144393"/>
          </a:xfrm>
          <a:prstGeom prst="rect">
            <a:avLst/>
          </a:prstGeom>
        </p:spPr>
      </p:pic>
      <p:sp>
        <p:nvSpPr>
          <p:cNvPr id="2" name="标题 1"/>
          <p:cNvSpPr>
            <a:spLocks noGrp="1"/>
          </p:cNvSpPr>
          <p:nvPr>
            <p:ph type="title"/>
          </p:nvPr>
        </p:nvSpPr>
        <p:spPr>
          <a:xfrm>
            <a:off x="4456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8" name="组合 7"/>
          <p:cNvGrpSpPr/>
          <p:nvPr userDrawn="1"/>
        </p:nvGrpSpPr>
        <p:grpSpPr>
          <a:xfrm>
            <a:off x="-846797" y="0"/>
            <a:ext cx="1275415" cy="621413"/>
            <a:chOff x="3433763" y="2974116"/>
            <a:chExt cx="490538" cy="252704"/>
          </a:xfrm>
          <a:solidFill>
            <a:srgbClr val="B01D23"/>
          </a:solidFill>
        </p:grpSpPr>
        <p:sp>
          <p:nvSpPr>
            <p:cNvPr id="10"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3433763" y="2974116"/>
              <a:ext cx="285750"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1" name="梯形 10"/>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二">
    <p:bg>
      <p:bgPr>
        <a:solidFill>
          <a:srgbClr val="E7E5E6"/>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8" cy="5144393"/>
          </a:xfrm>
          <a:prstGeom prst="rect">
            <a:avLst/>
          </a:prstGeom>
        </p:spPr>
      </p:pic>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4" name="标题 1"/>
          <p:cNvSpPr>
            <a:spLocks noGrp="1"/>
          </p:cNvSpPr>
          <p:nvPr>
            <p:ph type="title"/>
          </p:nvPr>
        </p:nvSpPr>
        <p:spPr>
          <a:xfrm>
            <a:off x="4456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grpSp>
        <p:nvGrpSpPr>
          <p:cNvPr id="17" name="组合 16"/>
          <p:cNvGrpSpPr/>
          <p:nvPr userDrawn="1"/>
        </p:nvGrpSpPr>
        <p:grpSpPr>
          <a:xfrm>
            <a:off x="-846797" y="0"/>
            <a:ext cx="1275415" cy="621413"/>
            <a:chOff x="3433763" y="2974116"/>
            <a:chExt cx="490538" cy="252704"/>
          </a:xfrm>
          <a:solidFill>
            <a:srgbClr val="B01D23"/>
          </a:solidFill>
        </p:grpSpPr>
        <p:sp>
          <p:nvSpPr>
            <p:cNvPr id="18"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3433763" y="2974116"/>
              <a:ext cx="285750"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9" name="梯形 18"/>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内容页一">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等腰三角形 2"/>
          <p:cNvSpPr/>
          <p:nvPr userDrawn="1"/>
        </p:nvSpPr>
        <p:spPr>
          <a:xfrm rot="5400000">
            <a:off x="0" y="91942"/>
            <a:ext cx="468000" cy="468000"/>
          </a:xfrm>
          <a:prstGeom prst="triangle">
            <a:avLst/>
          </a:prstGeom>
          <a:gradFill flip="none" rotWithShape="1">
            <a:gsLst>
              <a:gs pos="54000">
                <a:schemeClr val="bg1">
                  <a:lumMod val="95000"/>
                </a:schemeClr>
              </a:gs>
              <a:gs pos="38000">
                <a:schemeClr val="bg1">
                  <a:lumMod val="8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a:spLocks noGrp="1"/>
          </p:cNvSpPr>
          <p:nvPr>
            <p:ph type="title"/>
          </p:nvPr>
        </p:nvSpPr>
        <p:spPr>
          <a:xfrm>
            <a:off x="4456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内容页二">
    <p:bg>
      <p:bgPr>
        <a:solidFill>
          <a:srgbClr val="E7E5E6"/>
        </a:solidFill>
        <a:effectLst/>
      </p:bgPr>
    </p:bg>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等腰三角形 12"/>
          <p:cNvSpPr/>
          <p:nvPr userDrawn="1"/>
        </p:nvSpPr>
        <p:spPr>
          <a:xfrm rot="5400000">
            <a:off x="0" y="91942"/>
            <a:ext cx="468000" cy="468000"/>
          </a:xfrm>
          <a:prstGeom prst="triangle">
            <a:avLst/>
          </a:prstGeom>
          <a:gradFill flip="none" rotWithShape="1">
            <a:gsLst>
              <a:gs pos="54000">
                <a:schemeClr val="bg1">
                  <a:lumMod val="95000"/>
                </a:schemeClr>
              </a:gs>
              <a:gs pos="38000">
                <a:schemeClr val="bg1">
                  <a:lumMod val="8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a:spLocks noGrp="1"/>
          </p:cNvSpPr>
          <p:nvPr>
            <p:ph type="title"/>
          </p:nvPr>
        </p:nvSpPr>
        <p:spPr>
          <a:xfrm>
            <a:off x="4456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935" algn="l" defTabSz="685800" rtl="0" eaLnBrk="1" latinLnBrk="0" hangingPunct="1">
        <a:defRPr sz="1400" kern="1200">
          <a:solidFill>
            <a:schemeClr val="tx1"/>
          </a:solidFill>
          <a:latin typeface="+mn-lt"/>
          <a:ea typeface="+mn-ea"/>
          <a:cs typeface="+mn-cs"/>
        </a:defRPr>
      </a:lvl8pPr>
      <a:lvl9pPr marL="2743835"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8.png"/><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9.png"/><Relationship Id="rId1" Type="http://schemas.openxmlformats.org/officeDocument/2006/relationships/tags" Target="../tags/tag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1.pn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3.png"/><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8.xml"/><Relationship Id="rId10" Type="http://schemas.microsoft.com/office/2007/relationships/diagramDrawing" Target="../diagrams/drawing2.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5.png"/><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8.png"/><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6.png"/><Relationship Id="rId1" Type="http://schemas.openxmlformats.org/officeDocument/2006/relationships/image" Target="../media/image55.em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2.jpe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4.png"/><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smtClean="0">
                <a:latin typeface="微软雅黑" panose="020B0503020204020204" pitchFamily="34" charset="-122"/>
                <a:ea typeface="微软雅黑" panose="020B0503020204020204" pitchFamily="34" charset="-122"/>
              </a:rPr>
              <a:t> </a:t>
            </a:r>
            <a:br>
              <a:rPr lang="en-US" altLang="zh-CN" dirty="0">
                <a:latin typeface="微软雅黑" panose="020B0503020204020204" pitchFamily="34" charset="-122"/>
                <a:ea typeface="微软雅黑" panose="020B0503020204020204" pitchFamily="34" charset="-122"/>
              </a:rPr>
            </a:br>
            <a:endParaRPr lang="zh-CN" altLang="en-US" dirty="0"/>
          </a:p>
        </p:txBody>
      </p:sp>
      <p:sp>
        <p:nvSpPr>
          <p:cNvPr id="3" name="副标题 2"/>
          <p:cNvSpPr>
            <a:spLocks noGrp="1"/>
          </p:cNvSpPr>
          <p:nvPr>
            <p:ph type="subTitle" idx="1"/>
          </p:nvPr>
        </p:nvSpPr>
        <p:spPr/>
        <p:txBody>
          <a:bodyPr/>
          <a:lstStyle/>
          <a:p>
            <a:r>
              <a:rPr kumimoji="1"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BIOS </a:t>
            </a:r>
            <a:r>
              <a:rPr kumimoji="1"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邓宇涵</a:t>
            </a:r>
            <a:endParaRPr kumimoji="1"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p:txBody>
      </p:sp>
      <p:sp>
        <p:nvSpPr>
          <p:cNvPr id="4" name="文本占位符 3"/>
          <p:cNvSpPr>
            <a:spLocks noGrp="1"/>
          </p:cNvSpPr>
          <p:nvPr>
            <p:ph type="body" sz="quarter" idx="10"/>
          </p:nvPr>
        </p:nvSpPr>
        <p:spPr/>
        <p:txBody>
          <a:bodyPr/>
          <a:lstStyle/>
          <a:p>
            <a:r>
              <a:rPr lang="en-US" altLang="zh-CN" dirty="0" smtClean="0"/>
              <a:t>2021/04/27</a:t>
            </a:r>
            <a:endParaRPr lang="zh-CN" altLang="en-US" dirty="0"/>
          </a:p>
        </p:txBody>
      </p:sp>
      <p:sp>
        <p:nvSpPr>
          <p:cNvPr id="5" name="文本占位符 4"/>
          <p:cNvSpPr>
            <a:spLocks noGrp="1"/>
          </p:cNvSpPr>
          <p:nvPr>
            <p:ph type="body" sz="quarter" idx="11"/>
          </p:nvPr>
        </p:nvSpPr>
        <p:spPr/>
        <p:txBody>
          <a:bodyPr/>
          <a:lstStyle/>
          <a:p>
            <a:r>
              <a:rPr lang="en-US" altLang="zh-CN" dirty="0">
                <a:latin typeface="微软雅黑" panose="020B0503020204020204" pitchFamily="34" charset="-122"/>
                <a:ea typeface="微软雅黑" panose="020B0503020204020204" pitchFamily="34" charset="-122"/>
              </a:rPr>
              <a:t>MCA&amp;Memory Ras </a:t>
            </a:r>
            <a:r>
              <a:rPr lang="zh-CN" altLang="en-US" dirty="0">
                <a:latin typeface="微软雅黑" panose="020B0503020204020204" pitchFamily="34" charset="-122"/>
                <a:ea typeface="微软雅黑" panose="020B0503020204020204" pitchFamily="34" charset="-122"/>
              </a:rPr>
              <a:t>简介</a:t>
            </a:r>
            <a:endParaRPr lang="en-US" altLang="zh-CN"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605790"/>
            <a:ext cx="8771890" cy="4539615"/>
          </a:xfrm>
        </p:spPr>
        <p:txBody>
          <a:bodyPr/>
          <a:lstStyle/>
          <a:p>
            <a:pPr marL="0" lvl="1" indent="0" algn="l">
              <a:buClrTx/>
              <a:buSzTx/>
              <a:buFont typeface="Wingdings" panose="05000000000000000000" pitchFamily="2" charset="2"/>
              <a:buNone/>
            </a:pPr>
            <a:r>
              <a:rPr lang="en-US" altLang="zh-TW" sz="1600" b="1">
                <a:solidFill>
                  <a:schemeClr val="tx1"/>
                </a:solidFill>
                <a:latin typeface="Arial" panose="020B0604020202020204" pitchFamily="34" charset="0"/>
              </a:rPr>
              <a:t>MCE(Machine Check Error):Transparent</a:t>
            </a: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b="1">
              <a:solidFill>
                <a:schemeClr val="tx1"/>
              </a:solidFill>
              <a:latin typeface="Arial" panose="020B0604020202020204" pitchFamily="34" charset="0"/>
            </a:endParaRPr>
          </a:p>
        </p:txBody>
      </p:sp>
      <p:sp>
        <p:nvSpPr>
          <p:cNvPr id="4" name="矩形 3"/>
          <p:cNvSpPr/>
          <p:nvPr/>
        </p:nvSpPr>
        <p:spPr>
          <a:xfrm>
            <a:off x="358140" y="214630"/>
            <a:ext cx="860425" cy="460375"/>
          </a:xfrm>
          <a:prstGeom prst="rect">
            <a:avLst/>
          </a:prstGeom>
          <a:noFill/>
          <a:ln w="9525">
            <a:noFill/>
          </a:ln>
        </p:spPr>
        <p:txBody>
          <a:bodyPr wrap="none" anchor="t">
            <a:spAutoFit/>
          </a:bodyPr>
          <a:p>
            <a:pPr algn="l"/>
            <a:r>
              <a:rPr lang="en-US" altLang="zh-TW" sz="2400" b="1">
                <a:solidFill>
                  <a:schemeClr val="tx2"/>
                </a:solidFill>
                <a:latin typeface="Arial" panose="020B0604020202020204" pitchFamily="34" charset="0"/>
              </a:rPr>
              <a:t>MCE</a:t>
            </a:r>
            <a:endParaRPr lang="en-US" altLang="zh-TW" sz="2400" b="1">
              <a:solidFill>
                <a:schemeClr val="tx2"/>
              </a:solidFill>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358140" y="1153795"/>
            <a:ext cx="8457565" cy="1036955"/>
          </a:xfrm>
          <a:prstGeom prst="rect">
            <a:avLst/>
          </a:prstGeom>
        </p:spPr>
      </p:pic>
      <p:sp>
        <p:nvSpPr>
          <p:cNvPr id="7" name="文本框 6"/>
          <p:cNvSpPr txBox="1"/>
          <p:nvPr/>
        </p:nvSpPr>
        <p:spPr>
          <a:xfrm>
            <a:off x="456565" y="2489200"/>
            <a:ext cx="8407400" cy="306705"/>
          </a:xfrm>
          <a:prstGeom prst="rect">
            <a:avLst/>
          </a:prstGeom>
          <a:noFill/>
        </p:spPr>
        <p:txBody>
          <a:bodyPr wrap="square" rtlCol="0">
            <a:spAutoFit/>
          </a:bodyPr>
          <a:p>
            <a:r>
              <a:rPr lang="en-US" altLang="zh-CN"/>
              <a:t>Transparent error</a:t>
            </a:r>
            <a:r>
              <a:rPr lang="zh-CN" altLang="en-US"/>
              <a:t>同样可以被硬件纠正，当它可以被</a:t>
            </a:r>
            <a:r>
              <a:rPr lang="en-US" altLang="zh-CN"/>
              <a:t>MCA</a:t>
            </a:r>
            <a:r>
              <a:rPr lang="zh-CN" altLang="en-US"/>
              <a:t>记录时，处理方法与</a:t>
            </a:r>
            <a:r>
              <a:rPr lang="en-US" altLang="zh-CN"/>
              <a:t>CE</a:t>
            </a:r>
            <a:r>
              <a:rPr lang="zh-CN" altLang="en-US"/>
              <a:t>相同</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4" name="矩形 3"/>
          <p:cNvSpPr/>
          <p:nvPr/>
        </p:nvSpPr>
        <p:spPr>
          <a:xfrm>
            <a:off x="358140" y="214630"/>
            <a:ext cx="877570" cy="460375"/>
          </a:xfrm>
          <a:prstGeom prst="rect">
            <a:avLst/>
          </a:prstGeom>
          <a:noFill/>
          <a:ln w="9525">
            <a:noFill/>
          </a:ln>
        </p:spPr>
        <p:txBody>
          <a:bodyPr wrap="none" anchor="t">
            <a:spAutoFit/>
          </a:bodyPr>
          <a:p>
            <a:pPr algn="l"/>
            <a:r>
              <a:rPr lang="en-US" altLang="zh-TW" sz="2400" b="1">
                <a:solidFill>
                  <a:schemeClr val="tx2"/>
                </a:solidFill>
                <a:latin typeface="Arial" panose="020B0604020202020204" pitchFamily="34" charset="0"/>
              </a:rPr>
              <a:t>MCA</a:t>
            </a:r>
            <a:endParaRPr lang="en-US" altLang="zh-TW" sz="2400" b="1">
              <a:solidFill>
                <a:schemeClr val="tx2"/>
              </a:solidFill>
              <a:latin typeface="Arial" panose="020B0604020202020204" pitchFamily="34" charset="0"/>
            </a:endParaRPr>
          </a:p>
        </p:txBody>
      </p:sp>
      <p:pic>
        <p:nvPicPr>
          <p:cNvPr id="5" name="内容占位符 4"/>
          <p:cNvPicPr>
            <a:picLocks noChangeAspect="1"/>
          </p:cNvPicPr>
          <p:nvPr>
            <p:ph sz="quarter" idx="14"/>
          </p:nvPr>
        </p:nvPicPr>
        <p:blipFill>
          <a:blip r:embed="rId1"/>
          <a:stretch>
            <a:fillRect/>
          </a:stretch>
        </p:blipFill>
        <p:spPr>
          <a:xfrm>
            <a:off x="1189355" y="904875"/>
            <a:ext cx="6765925" cy="37522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lang="en-US" sz="1600" b="1">
                <a:solidFill>
                  <a:schemeClr val="tx1"/>
                </a:solidFill>
                <a:latin typeface="Arial" panose="020B0604020202020204" pitchFamily="34" charset="0"/>
              </a:rPr>
              <a:t>MCA CAP</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     </a:t>
            </a:r>
            <a:r>
              <a:rPr lang="zh-CN" altLang="en-US" sz="1400">
                <a:solidFill>
                  <a:schemeClr val="tx1"/>
                </a:solidFill>
              </a:rPr>
              <a:t>报告了当前芯片MCA相关的能力信息。</a:t>
            </a:r>
            <a:endParaRPr lang="en-US" altLang="zh-CN" sz="1600" b="1">
              <a:solidFill>
                <a:schemeClr val="tx1"/>
              </a:solidFill>
              <a:latin typeface="Arial" panose="020B0604020202020204" pitchFamily="34" charset="0"/>
            </a:endParaRPr>
          </a:p>
        </p:txBody>
      </p:sp>
      <p:sp>
        <p:nvSpPr>
          <p:cNvPr id="4" name="矩形 3"/>
          <p:cNvSpPr/>
          <p:nvPr/>
        </p:nvSpPr>
        <p:spPr>
          <a:xfrm>
            <a:off x="358140" y="21463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553085" y="1694815"/>
            <a:ext cx="7861300" cy="1866900"/>
          </a:xfrm>
          <a:prstGeom prst="rect">
            <a:avLst/>
          </a:prstGeom>
        </p:spPr>
      </p:pic>
      <p:sp>
        <p:nvSpPr>
          <p:cNvPr id="5" name="文本框 4"/>
          <p:cNvSpPr txBox="1"/>
          <p:nvPr/>
        </p:nvSpPr>
        <p:spPr>
          <a:xfrm>
            <a:off x="553085" y="3725545"/>
            <a:ext cx="6598285" cy="737235"/>
          </a:xfrm>
          <a:prstGeom prst="rect">
            <a:avLst/>
          </a:prstGeom>
          <a:noFill/>
        </p:spPr>
        <p:txBody>
          <a:bodyPr wrap="none" rtlCol="0">
            <a:spAutoFit/>
          </a:bodyPr>
          <a:p>
            <a:pPr algn="l"/>
            <a:r>
              <a:rPr lang="en-US" altLang="zh-CN"/>
              <a:t>Count</a:t>
            </a:r>
            <a:r>
              <a:rPr lang="zh-CN" altLang="en-US"/>
              <a:t>当前处理器记录错误信息的banks的数量（每个bank对应一个硬件单元）</a:t>
            </a:r>
            <a:endParaRPr lang="zh-CN" altLang="en-US"/>
          </a:p>
          <a:p>
            <a:pPr algn="l"/>
            <a:endParaRPr lang="zh-CN" altLang="en-US"/>
          </a:p>
          <a:p>
            <a:pPr algn="l"/>
            <a:r>
              <a:rPr lang="zh-CN" altLang="en-US"/>
              <a:t>MCG_CTL_P(control MSR present) flag: bit 8 当前处理器是否实现了 MC</a:t>
            </a:r>
            <a:r>
              <a:rPr lang="en-US" altLang="zh-CN"/>
              <a:t>G</a:t>
            </a:r>
            <a:r>
              <a:rPr lang="zh-CN" altLang="en-US"/>
              <a:t>_CTL</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728075" cy="4079875"/>
          </a:xfrm>
        </p:spPr>
        <p:txBody>
          <a:bodyPr/>
          <a:lstStyle/>
          <a:p>
            <a:pPr marL="0" indent="0" fontAlgn="auto">
              <a:spcBef>
                <a:spcPts val="700"/>
              </a:spcBef>
              <a:buNone/>
            </a:pPr>
            <a:r>
              <a:rPr lang="en-US" sz="1600" b="1">
                <a:solidFill>
                  <a:schemeClr val="tx1"/>
                </a:solidFill>
                <a:latin typeface="Arial" panose="020B0604020202020204" pitchFamily="34" charset="0"/>
              </a:rPr>
              <a:t>MCA STAT</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a:p>
            <a:pPr marL="0" indent="0" algn="l">
              <a:lnSpc>
                <a:spcPct val="100000"/>
              </a:lnSpc>
              <a:buNone/>
            </a:pPr>
            <a:r>
              <a:rPr lang="zh-CN" sz="1400">
                <a:solidFill>
                  <a:schemeClr val="tx1"/>
                </a:solidFill>
                <a:sym typeface="+mn-ea"/>
              </a:rPr>
              <a:t>当出现</a:t>
            </a:r>
            <a:r>
              <a:rPr lang="en-US" altLang="zh-CN" sz="1400">
                <a:solidFill>
                  <a:schemeClr val="tx1"/>
                </a:solidFill>
                <a:sym typeface="+mn-ea"/>
              </a:rPr>
              <a:t>mce</a:t>
            </a:r>
            <a:r>
              <a:rPr lang="zh-CN" altLang="en-US" sz="1400">
                <a:solidFill>
                  <a:schemeClr val="tx1"/>
                </a:solidFill>
                <a:sym typeface="+mn-ea"/>
              </a:rPr>
              <a:t>时提供</a:t>
            </a:r>
            <a:r>
              <a:rPr lang="zh-CN" altLang="en-US" sz="1400">
                <a:solidFill>
                  <a:schemeClr val="tx1"/>
                </a:solidFill>
                <a:sym typeface="+mn-ea"/>
              </a:rPr>
              <a:t>基本的</a:t>
            </a:r>
            <a:r>
              <a:rPr lang="zh-CN" altLang="en-US" sz="1400">
                <a:solidFill>
                  <a:schemeClr val="tx1"/>
                </a:solidFill>
                <a:sym typeface="+mn-ea"/>
              </a:rPr>
              <a:t>处理器状态信息</a:t>
            </a:r>
            <a:endParaRPr lang="zh-CN" altLang="en-US"/>
          </a:p>
          <a:p>
            <a:pPr marL="0" indent="0" fontAlgn="auto">
              <a:spcBef>
                <a:spcPts val="700"/>
              </a:spcBef>
              <a:buNone/>
            </a:pPr>
            <a:endParaRPr lang="en-US" altLang="zh-CN" sz="1600" b="1">
              <a:solidFill>
                <a:schemeClr val="tx1"/>
              </a:solidFill>
              <a:latin typeface="Arial" panose="020B0604020202020204" pitchFamily="34" charset="0"/>
            </a:endParaRPr>
          </a:p>
        </p:txBody>
      </p:sp>
      <p:sp>
        <p:nvSpPr>
          <p:cNvPr id="4" name="矩形 3"/>
          <p:cNvSpPr/>
          <p:nvPr/>
        </p:nvSpPr>
        <p:spPr>
          <a:xfrm>
            <a:off x="358140" y="21463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sp>
        <p:nvSpPr>
          <p:cNvPr id="5" name="文本框 4"/>
          <p:cNvSpPr txBox="1"/>
          <p:nvPr/>
        </p:nvSpPr>
        <p:spPr>
          <a:xfrm>
            <a:off x="5949315" y="746760"/>
            <a:ext cx="3058795" cy="4399915"/>
          </a:xfrm>
          <a:prstGeom prst="rect">
            <a:avLst/>
          </a:prstGeom>
          <a:noFill/>
        </p:spPr>
        <p:txBody>
          <a:bodyPr wrap="square" rtlCol="0">
            <a:spAutoFit/>
          </a:bodyPr>
          <a:p>
            <a:pPr algn="l"/>
            <a:endParaRPr lang="zh-CN" altLang="en-US">
              <a:sym typeface="+mn-ea"/>
            </a:endParaRPr>
          </a:p>
          <a:p>
            <a:pPr algn="l"/>
            <a:endParaRPr lang="zh-CN" altLang="en-US">
              <a:sym typeface="+mn-ea"/>
            </a:endParaRPr>
          </a:p>
          <a:p>
            <a:pPr algn="l"/>
            <a:r>
              <a:rPr lang="zh-CN" altLang="en-US">
                <a:sym typeface="+mn-ea"/>
              </a:rPr>
              <a:t>MCIP(machine check in progress)flag: bit 2 当设置了，表明已经产生了一个#MC。当处理完#MC就会清除这个标志。</a:t>
            </a:r>
            <a:endParaRPr lang="zh-CN" altLang="en-US">
              <a:sym typeface="+mn-ea"/>
            </a:endParaRPr>
          </a:p>
          <a:p>
            <a:pPr algn="l"/>
            <a:endParaRPr lang="zh-CN" altLang="en-US">
              <a:sym typeface="+mn-ea"/>
            </a:endParaRPr>
          </a:p>
          <a:p>
            <a:pPr algn="l"/>
            <a:endParaRPr lang="zh-CN" altLang="en-US">
              <a:sym typeface="+mn-ea"/>
            </a:endParaRPr>
          </a:p>
          <a:p>
            <a:pPr algn="l"/>
            <a:endParaRPr lang="zh-CN" altLang="en-US"/>
          </a:p>
          <a:p>
            <a:pPr algn="l"/>
            <a:r>
              <a:rPr lang="zh-CN" altLang="en-US">
                <a:sym typeface="+mn-ea"/>
              </a:rPr>
              <a:t>EIPV(error IP valid)flag: bit 1 当设置了，表明IP指针是产生该错误的指令</a:t>
            </a:r>
            <a:endParaRPr lang="zh-CN" altLang="en-US">
              <a:sym typeface="+mn-ea"/>
            </a:endParaRPr>
          </a:p>
          <a:p>
            <a:pPr algn="l"/>
            <a:endParaRPr lang="zh-CN" altLang="en-US"/>
          </a:p>
          <a:p>
            <a:pPr algn="l"/>
            <a:r>
              <a:rPr lang="en-US" altLang="zh-CN"/>
              <a:t>  </a:t>
            </a:r>
            <a:r>
              <a:rPr lang="zh-CN" altLang="en-US"/>
              <a:t>RIPV(restart IP valid)flag: bit 0 当设置了，表明当产生#MC后， 处理器是否可以可信的的重新支持栈顶的IP指针。RIPV为1表示当前CPU从当前指令继续执行并不会有什么问题；</a:t>
            </a:r>
            <a:endParaRPr lang="zh-CN" altLang="en-US"/>
          </a:p>
          <a:p>
            <a:pPr algn="l"/>
            <a:r>
              <a:rPr lang="en-US" altLang="zh-CN"/>
              <a:t>  </a:t>
            </a:r>
            <a:endParaRPr lang="zh-CN" altLang="en-US"/>
          </a:p>
          <a:p>
            <a:pPr algn="l"/>
            <a:r>
              <a:rPr lang="zh-CN" altLang="en-US"/>
              <a:t> </a:t>
            </a:r>
            <a:r>
              <a:rPr lang="en-US" altLang="zh-CN"/>
              <a:t> </a:t>
            </a:r>
            <a:endParaRPr lang="zh-CN" altLang="en-US"/>
          </a:p>
        </p:txBody>
      </p:sp>
      <p:pic>
        <p:nvPicPr>
          <p:cNvPr id="6" name="图片 5"/>
          <p:cNvPicPr>
            <a:picLocks noChangeAspect="1"/>
          </p:cNvPicPr>
          <p:nvPr/>
        </p:nvPicPr>
        <p:blipFill>
          <a:blip r:embed="rId1"/>
          <a:stretch>
            <a:fillRect/>
          </a:stretch>
        </p:blipFill>
        <p:spPr>
          <a:xfrm>
            <a:off x="280035" y="1543685"/>
            <a:ext cx="5719445" cy="3293745"/>
          </a:xfrm>
          <a:prstGeom prst="rect">
            <a:avLst/>
          </a:prstGeom>
        </p:spPr>
      </p:pic>
      <p:sp>
        <p:nvSpPr>
          <p:cNvPr id="7" name="圆角矩形 6"/>
          <p:cNvSpPr/>
          <p:nvPr/>
        </p:nvSpPr>
        <p:spPr>
          <a:xfrm>
            <a:off x="673100" y="2381250"/>
            <a:ext cx="1710690" cy="15684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628015" y="2667635"/>
            <a:ext cx="1897380" cy="1428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673100" y="2940685"/>
            <a:ext cx="1852295" cy="12636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箭头连接符 11"/>
          <p:cNvCxnSpPr>
            <a:stCxn id="7" idx="3"/>
            <a:endCxn id="16" idx="1"/>
          </p:cNvCxnSpPr>
          <p:nvPr/>
        </p:nvCxnSpPr>
        <p:spPr>
          <a:xfrm flipV="1">
            <a:off x="2383790" y="1821815"/>
            <a:ext cx="3531235" cy="638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7" idx="1"/>
          </p:cNvCxnSpPr>
          <p:nvPr/>
        </p:nvCxnSpPr>
        <p:spPr>
          <a:xfrm>
            <a:off x="2515870" y="2764790"/>
            <a:ext cx="3482975" cy="274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3"/>
            <a:endCxn id="18" idx="1"/>
          </p:cNvCxnSpPr>
          <p:nvPr/>
        </p:nvCxnSpPr>
        <p:spPr>
          <a:xfrm>
            <a:off x="2525395" y="3004185"/>
            <a:ext cx="3474720" cy="1131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5915025" y="1104900"/>
            <a:ext cx="3092450" cy="143383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矩形 16"/>
          <p:cNvSpPr/>
          <p:nvPr/>
        </p:nvSpPr>
        <p:spPr>
          <a:xfrm>
            <a:off x="5998845" y="2668270"/>
            <a:ext cx="2941320" cy="74295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6000115" y="3493770"/>
            <a:ext cx="3007360" cy="128333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607425" cy="4125595"/>
          </a:xfrm>
        </p:spPr>
        <p:txBody>
          <a:bodyPr/>
          <a:lstStyle/>
          <a:p>
            <a:pPr marL="0" indent="0" fontAlgn="auto">
              <a:spcBef>
                <a:spcPts val="700"/>
              </a:spcBef>
              <a:buNone/>
            </a:pPr>
            <a:r>
              <a:rPr lang="en-US" sz="1600" b="1">
                <a:solidFill>
                  <a:schemeClr val="tx1"/>
                </a:solidFill>
                <a:latin typeface="Arial" panose="020B0604020202020204" pitchFamily="34" charset="0"/>
              </a:rPr>
              <a:t>MCA CTL</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21463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sp>
        <p:nvSpPr>
          <p:cNvPr id="5" name="文本框 4"/>
          <p:cNvSpPr txBox="1"/>
          <p:nvPr/>
        </p:nvSpPr>
        <p:spPr>
          <a:xfrm>
            <a:off x="485775" y="1186180"/>
            <a:ext cx="4983480" cy="306705"/>
          </a:xfrm>
          <a:prstGeom prst="rect">
            <a:avLst/>
          </a:prstGeom>
          <a:noFill/>
        </p:spPr>
        <p:txBody>
          <a:bodyPr wrap="none" rtlCol="0">
            <a:spAutoFit/>
          </a:bodyPr>
          <a:p>
            <a:pPr algn="l"/>
            <a:r>
              <a:t>由软件用来启用或禁用错误报告</a:t>
            </a:r>
            <a:r>
              <a:rPr lang="en-US"/>
              <a:t>banks</a:t>
            </a:r>
            <a:r>
              <a:t>中的</a:t>
            </a:r>
            <a:r>
              <a:rPr lang="en-US"/>
              <a:t>MCE</a:t>
            </a:r>
            <a:r>
              <a:t>的记录和报告</a:t>
            </a:r>
          </a:p>
        </p:txBody>
      </p:sp>
      <p:pic>
        <p:nvPicPr>
          <p:cNvPr id="7" name="图片 6"/>
          <p:cNvPicPr>
            <a:picLocks noChangeAspect="1"/>
          </p:cNvPicPr>
          <p:nvPr/>
        </p:nvPicPr>
        <p:blipFill>
          <a:blip r:embed="rId1"/>
          <a:stretch>
            <a:fillRect/>
          </a:stretch>
        </p:blipFill>
        <p:spPr>
          <a:xfrm>
            <a:off x="667385" y="1715135"/>
            <a:ext cx="7810500" cy="1714500"/>
          </a:xfrm>
          <a:prstGeom prst="rect">
            <a:avLst/>
          </a:prstGeom>
        </p:spPr>
      </p:pic>
      <p:sp>
        <p:nvSpPr>
          <p:cNvPr id="6" name="文本框 5"/>
          <p:cNvSpPr txBox="1"/>
          <p:nvPr/>
        </p:nvSpPr>
        <p:spPr>
          <a:xfrm>
            <a:off x="667385" y="3651885"/>
            <a:ext cx="3855720" cy="306705"/>
          </a:xfrm>
          <a:prstGeom prst="rect">
            <a:avLst/>
          </a:prstGeom>
          <a:noFill/>
        </p:spPr>
        <p:txBody>
          <a:bodyPr wrap="none" rtlCol="0">
            <a:spAutoFit/>
          </a:bodyPr>
          <a:p>
            <a:pPr algn="l"/>
            <a:r>
              <a:rPr lang="en-US"/>
              <a:t>MCnEn:</a:t>
            </a:r>
            <a:r>
              <a:rPr lang="zh-CN" altLang="en-US"/>
              <a:t>控制每一个</a:t>
            </a:r>
            <a:r>
              <a:rPr lang="en-US" altLang="zh-CN"/>
              <a:t>Bank </a:t>
            </a:r>
            <a:r>
              <a:rPr lang="zh-CN" altLang="en-US"/>
              <a:t>的</a:t>
            </a:r>
            <a:r>
              <a:rPr lang="en-US" altLang="zh-CN"/>
              <a:t>enable or Disable</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lang="en-US" sz="1600" b="1">
                <a:solidFill>
                  <a:schemeClr val="tx1"/>
                </a:solidFill>
                <a:latin typeface="Arial" panose="020B0604020202020204" pitchFamily="34" charset="0"/>
              </a:rPr>
              <a:t>MCA bank 错误报告寄存器组</a:t>
            </a:r>
            <a:endParaRPr lang="en-US"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17018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pic>
        <p:nvPicPr>
          <p:cNvPr id="10" name="图片 15" descr="1619423193(1)"/>
          <p:cNvPicPr>
            <a:picLocks noChangeAspect="1"/>
          </p:cNvPicPr>
          <p:nvPr/>
        </p:nvPicPr>
        <p:blipFill>
          <a:blip r:embed="rId1"/>
          <a:stretch>
            <a:fillRect/>
          </a:stretch>
        </p:blipFill>
        <p:spPr>
          <a:xfrm>
            <a:off x="358140" y="3160395"/>
            <a:ext cx="7759700" cy="805815"/>
          </a:xfrm>
          <a:prstGeom prst="rect">
            <a:avLst/>
          </a:prstGeom>
        </p:spPr>
      </p:pic>
      <p:pic>
        <p:nvPicPr>
          <p:cNvPr id="20" name="图片 20" descr="1619426661(1)"/>
          <p:cNvPicPr>
            <a:picLocks noChangeAspect="1"/>
          </p:cNvPicPr>
          <p:nvPr/>
        </p:nvPicPr>
        <p:blipFill>
          <a:blip r:embed="rId2"/>
          <a:stretch>
            <a:fillRect/>
          </a:stretch>
        </p:blipFill>
        <p:spPr>
          <a:xfrm>
            <a:off x="406400" y="1614805"/>
            <a:ext cx="6750685" cy="1361440"/>
          </a:xfrm>
          <a:prstGeom prst="rect">
            <a:avLst/>
          </a:prstGeom>
        </p:spPr>
      </p:pic>
      <p:sp>
        <p:nvSpPr>
          <p:cNvPr id="5" name="文本框 4"/>
          <p:cNvSpPr txBox="1"/>
          <p:nvPr/>
        </p:nvSpPr>
        <p:spPr>
          <a:xfrm>
            <a:off x="527050" y="3949065"/>
            <a:ext cx="7854950" cy="306705"/>
          </a:xfrm>
          <a:prstGeom prst="rect">
            <a:avLst/>
          </a:prstGeom>
          <a:noFill/>
        </p:spPr>
        <p:txBody>
          <a:bodyPr wrap="square" rtlCol="0">
            <a:spAutoFit/>
          </a:bodyPr>
          <a:p>
            <a:r>
              <a:rPr lang="en-US" altLang="zh-CN"/>
              <a:t>UMC</a:t>
            </a:r>
            <a:r>
              <a:rPr lang="zh-CN" altLang="en-US"/>
              <a:t>有两个</a:t>
            </a:r>
            <a:r>
              <a:rPr lang="en-US" altLang="zh-CN"/>
              <a:t>thresholding counters MISC0</a:t>
            </a:r>
            <a:r>
              <a:rPr lang="zh-CN" altLang="en-US"/>
              <a:t>记录</a:t>
            </a:r>
            <a:r>
              <a:rPr lang="en-US" altLang="zh-CN"/>
              <a:t>ECC</a:t>
            </a:r>
            <a:r>
              <a:rPr lang="zh-CN" altLang="en-US"/>
              <a:t>错误，</a:t>
            </a:r>
            <a:r>
              <a:rPr lang="en-US" altLang="zh-CN"/>
              <a:t>MISC1</a:t>
            </a:r>
            <a:r>
              <a:rPr lang="zh-CN" altLang="en-US"/>
              <a:t>记录其他错误</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lang="en-US" sz="1600" b="1">
                <a:solidFill>
                  <a:schemeClr val="tx1"/>
                </a:solidFill>
                <a:latin typeface="Arial" panose="020B0604020202020204" pitchFamily="34" charset="0"/>
              </a:rPr>
              <a:t>MCA bank 错误报告寄存器组 CTL寄存器</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17018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2311400" y="1193800"/>
            <a:ext cx="6554470" cy="3667760"/>
          </a:xfrm>
          <a:prstGeom prst="rect">
            <a:avLst/>
          </a:prstGeom>
        </p:spPr>
      </p:pic>
      <p:sp>
        <p:nvSpPr>
          <p:cNvPr id="7" name="文本框 6"/>
          <p:cNvSpPr txBox="1"/>
          <p:nvPr/>
        </p:nvSpPr>
        <p:spPr>
          <a:xfrm>
            <a:off x="332740" y="1750060"/>
            <a:ext cx="1844040" cy="1168400"/>
          </a:xfrm>
          <a:prstGeom prst="rect">
            <a:avLst/>
          </a:prstGeom>
          <a:noFill/>
        </p:spPr>
        <p:txBody>
          <a:bodyPr wrap="square" rtlCol="0">
            <a:spAutoFit/>
          </a:bodyPr>
          <a:p>
            <a:r>
              <a:rPr lang="zh-CN" altLang="en-US"/>
              <a:t>这里的64个BIT位，设置某个BIT位就会使对应BIT位的MCA类型在发生时触发#MC</a:t>
            </a:r>
            <a:endParaRPr lang="zh-CN" altLang="en-US"/>
          </a:p>
        </p:txBody>
      </p:sp>
      <p:sp>
        <p:nvSpPr>
          <p:cNvPr id="8" name="矩形 7"/>
          <p:cNvSpPr/>
          <p:nvPr/>
        </p:nvSpPr>
        <p:spPr>
          <a:xfrm>
            <a:off x="5298440" y="1597025"/>
            <a:ext cx="3359785" cy="15684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371090" y="1753870"/>
            <a:ext cx="1097915" cy="1263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lang="en-US" sz="1600" b="1">
                <a:solidFill>
                  <a:schemeClr val="tx1"/>
                </a:solidFill>
                <a:latin typeface="Arial" panose="020B0604020202020204" pitchFamily="34" charset="0"/>
              </a:rPr>
              <a:t>MCA bank 错误报告寄存器组 STATUS寄存器</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17018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4468495" y="898525"/>
            <a:ext cx="4397375" cy="4246245"/>
          </a:xfrm>
          <a:prstGeom prst="rect">
            <a:avLst/>
          </a:prstGeom>
        </p:spPr>
      </p:pic>
      <p:pic>
        <p:nvPicPr>
          <p:cNvPr id="7" name="图片 6"/>
          <p:cNvPicPr>
            <a:picLocks noChangeAspect="1"/>
          </p:cNvPicPr>
          <p:nvPr/>
        </p:nvPicPr>
        <p:blipFill>
          <a:blip r:embed="rId2"/>
          <a:stretch>
            <a:fillRect/>
          </a:stretch>
        </p:blipFill>
        <p:spPr>
          <a:xfrm>
            <a:off x="-635" y="3926840"/>
            <a:ext cx="4469130" cy="800100"/>
          </a:xfrm>
          <a:prstGeom prst="rect">
            <a:avLst/>
          </a:prstGeom>
        </p:spPr>
      </p:pic>
      <p:sp>
        <p:nvSpPr>
          <p:cNvPr id="5" name="文本框 4"/>
          <p:cNvSpPr txBox="1"/>
          <p:nvPr/>
        </p:nvSpPr>
        <p:spPr>
          <a:xfrm>
            <a:off x="280035" y="1532890"/>
            <a:ext cx="3486785" cy="521970"/>
          </a:xfrm>
          <a:prstGeom prst="rect">
            <a:avLst/>
          </a:prstGeom>
          <a:noFill/>
        </p:spPr>
        <p:txBody>
          <a:bodyPr wrap="square" rtlCol="0">
            <a:spAutoFit/>
          </a:bodyPr>
          <a:p>
            <a:r>
              <a:rPr lang="zh-CN" altLang="en-US">
                <a:sym typeface="+mn-ea"/>
              </a:rPr>
              <a:t>这类MSR的作用就是显示MCE信息</a:t>
            </a:r>
            <a:endParaRPr lang="zh-CN" altLang="en-US">
              <a:sym typeface="+mn-ea"/>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lang="en-US" sz="1600" b="1">
                <a:solidFill>
                  <a:schemeClr val="tx1"/>
                </a:solidFill>
                <a:latin typeface="Arial" panose="020B0604020202020204" pitchFamily="34" charset="0"/>
              </a:rPr>
              <a:t>MCA bank 错误报告寄存器组 STATUS寄存器</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17018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sp>
        <p:nvSpPr>
          <p:cNvPr id="7" name="文本框 6"/>
          <p:cNvSpPr txBox="1"/>
          <p:nvPr/>
        </p:nvSpPr>
        <p:spPr>
          <a:xfrm>
            <a:off x="280035" y="1223645"/>
            <a:ext cx="6563360" cy="953135"/>
          </a:xfrm>
          <a:prstGeom prst="rect">
            <a:avLst/>
          </a:prstGeom>
          <a:noFill/>
        </p:spPr>
        <p:txBody>
          <a:bodyPr wrap="square" rtlCol="0">
            <a:spAutoFit/>
          </a:bodyPr>
          <a:p>
            <a:endParaRPr lang="zh-CN" altLang="en-US">
              <a:sym typeface="+mn-ea"/>
            </a:endParaRPr>
          </a:p>
          <a:p>
            <a:r>
              <a:rPr lang="zh-CN" altLang="en-US">
                <a:sym typeface="+mn-ea"/>
              </a:rPr>
              <a:t>当VAL这个BIT位（BIT63）为1时才表示发生了对应这个Bank的MCE。当这个寄存器被读以后，软件需要给这个VAL位写0来清零（如果有可能的话，因为对于不可纠正的MCE可能软件会 来不及写），不能往这位写1，会出现Exception。</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358140" y="2392045"/>
            <a:ext cx="7562850" cy="21971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lang="en-US" sz="1600" b="1">
                <a:solidFill>
                  <a:schemeClr val="tx1"/>
                </a:solidFill>
                <a:latin typeface="Arial" panose="020B0604020202020204" pitchFamily="34" charset="0"/>
              </a:rPr>
              <a:t>MCA bank 错误报告寄存器组 STATUS寄存器</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17018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802640" y="1612900"/>
            <a:ext cx="6959600" cy="425450"/>
          </a:xfrm>
          <a:prstGeom prst="rect">
            <a:avLst/>
          </a:prstGeom>
        </p:spPr>
      </p:pic>
      <p:pic>
        <p:nvPicPr>
          <p:cNvPr id="8" name="图片 7"/>
          <p:cNvPicPr>
            <a:picLocks noChangeAspect="1"/>
          </p:cNvPicPr>
          <p:nvPr/>
        </p:nvPicPr>
        <p:blipFill>
          <a:blip r:embed="rId2"/>
          <a:stretch>
            <a:fillRect/>
          </a:stretch>
        </p:blipFill>
        <p:spPr>
          <a:xfrm>
            <a:off x="735965" y="1859280"/>
            <a:ext cx="7092950" cy="679450"/>
          </a:xfrm>
          <a:prstGeom prst="rect">
            <a:avLst/>
          </a:prstGeom>
        </p:spPr>
      </p:pic>
      <p:sp>
        <p:nvSpPr>
          <p:cNvPr id="10" name="文本框 9"/>
          <p:cNvSpPr txBox="1"/>
          <p:nvPr/>
        </p:nvSpPr>
        <p:spPr>
          <a:xfrm>
            <a:off x="735965" y="2903220"/>
            <a:ext cx="7421880" cy="306705"/>
          </a:xfrm>
          <a:prstGeom prst="rect">
            <a:avLst/>
          </a:prstGeom>
          <a:noFill/>
        </p:spPr>
        <p:txBody>
          <a:bodyPr wrap="square" rtlCol="0">
            <a:spAutoFit/>
          </a:bodyPr>
          <a:p>
            <a:r>
              <a:rPr lang="en-US" altLang="zh-CN"/>
              <a:t>Overflow:</a:t>
            </a:r>
            <a:r>
              <a:rPr lang="zh-CN" altLang="en-US"/>
              <a:t>设为</a:t>
            </a:r>
            <a:r>
              <a:rPr lang="en-US" altLang="zh-CN"/>
              <a:t>1</a:t>
            </a:r>
            <a:r>
              <a:rPr lang="zh-CN" altLang="en-US"/>
              <a:t>时表示当</a:t>
            </a:r>
            <a:r>
              <a:rPr lang="en-US" altLang="zh-CN"/>
              <a:t>Val</a:t>
            </a:r>
            <a:r>
              <a:rPr lang="zh-CN" altLang="en-US"/>
              <a:t>为</a:t>
            </a:r>
            <a:r>
              <a:rPr lang="en-US" altLang="zh-CN"/>
              <a:t>1</a:t>
            </a:r>
            <a:r>
              <a:rPr lang="zh-CN" altLang="en-US"/>
              <a:t>时至少有一个错误没有被记录。有可能会触发</a:t>
            </a:r>
            <a:r>
              <a:rPr lang="en-US" altLang="zh-CN"/>
              <a:t>overwrite</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lvl="1" indent="0" algn="l">
              <a:buClrTx/>
              <a:buSzTx/>
              <a:buFont typeface="Wingdings" panose="05000000000000000000" pitchFamily="2" charset="2"/>
              <a:buNone/>
            </a:pPr>
            <a:r>
              <a:rPr sz="1600" dirty="0" smtClean="0">
                <a:solidFill>
                  <a:prstClr val="black">
                    <a:lumMod val="65000"/>
                    <a:lumOff val="35000"/>
                  </a:prstClr>
                </a:solidFill>
                <a:latin typeface="微软雅黑" panose="020B0503020204020204" pitchFamily="34" charset="-122"/>
                <a:ea typeface="微软雅黑" panose="020B0503020204020204" pitchFamily="34" charset="-122"/>
                <a:sym typeface="+mn-ea"/>
              </a:rPr>
              <a: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a:p>
            <a:pPr marL="342900" lvl="1" indent="0" algn="l">
              <a:buClrTx/>
              <a:buSzTx/>
              <a:buFont typeface="Wingdings" panose="05000000000000000000" pitchFamily="2" charset="2"/>
              <a:buNone/>
            </a:pP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a:p>
            <a:pPr marL="0" indent="0" fontAlgn="auto">
              <a:spcBef>
                <a:spcPts val="700"/>
              </a:spcBef>
              <a:buNone/>
            </a:pPr>
            <a:r>
              <a:rPr lang="en-US" altLang="zh-TW" sz="1600" b="1">
                <a:solidFill>
                  <a:schemeClr val="tx1"/>
                </a:solidFill>
                <a:latin typeface="Arial" panose="020B0604020202020204" pitchFamily="34" charset="0"/>
              </a:rPr>
              <a:t>RAS - Reliability, Availability and Serviceability</a:t>
            </a:r>
            <a:endParaRPr lang="en-US" altLang="zh-TW" sz="1600" b="1">
              <a:solidFill>
                <a:schemeClr val="tx1"/>
              </a:solidFill>
              <a:latin typeface="Arial" panose="020B0604020202020204" pitchFamily="34" charset="0"/>
            </a:endParaRPr>
          </a:p>
          <a:p>
            <a:pPr marL="0" indent="0" fontAlgn="auto">
              <a:spcBef>
                <a:spcPts val="700"/>
              </a:spcBef>
              <a:buNone/>
            </a:pPr>
            <a:r>
              <a:rPr lang="en-US" altLang="zh-TW" sz="1600" b="1">
                <a:solidFill>
                  <a:schemeClr val="tx1"/>
                </a:solidFill>
                <a:latin typeface="Arial" panose="020B0604020202020204" pitchFamily="34" charset="0"/>
              </a:rPr>
              <a:t>Reliability: 可靠性。指的是系统必须尽可能的可靠，不会意外的崩溃，重启甚至导致系统物理损坏，这意味着一个具有可靠性的系统必须能够对于某些小的错误能够做到自修复，对于无法自修复的错误也尽可能进行隔离，保障系统其余部分正常运转。</a:t>
            </a:r>
            <a:endParaRPr lang="en-US" altLang="zh-TW" sz="1600" b="1">
              <a:solidFill>
                <a:schemeClr val="tx1"/>
              </a:solidFill>
              <a:latin typeface="Arial" panose="020B0604020202020204" pitchFamily="34" charset="0"/>
            </a:endParaRPr>
          </a:p>
          <a:p>
            <a:pPr marL="0" indent="0" fontAlgn="auto">
              <a:spcBef>
                <a:spcPts val="700"/>
              </a:spcBef>
              <a:buNone/>
            </a:pPr>
            <a:r>
              <a:rPr lang="en-US" altLang="zh-TW" sz="1600" b="1">
                <a:solidFill>
                  <a:schemeClr val="tx1"/>
                </a:solidFill>
                <a:latin typeface="Arial" panose="020B0604020202020204" pitchFamily="34" charset="0"/>
              </a:rPr>
              <a:t>Availability：可用性。指的是系统必须能够确保尽可能长时间工作而不下线，即使系统出现一些小的问题也不会影响整个系统的正常运行，在某些情况下甚至可以进行 Hot Plug 的操作，替换有问题的组件，从而严格的确保系统的 downtime 时间在一定范围内。</a:t>
            </a:r>
            <a:endParaRPr lang="en-US" altLang="zh-TW" sz="1600" b="1">
              <a:solidFill>
                <a:schemeClr val="tx1"/>
              </a:solidFill>
              <a:latin typeface="Arial" panose="020B0604020202020204" pitchFamily="34" charset="0"/>
            </a:endParaRPr>
          </a:p>
          <a:p>
            <a:pPr marL="0" indent="0" fontAlgn="auto">
              <a:spcBef>
                <a:spcPts val="700"/>
              </a:spcBef>
              <a:buNone/>
            </a:pPr>
            <a:r>
              <a:rPr lang="en-US" altLang="zh-TW" sz="1600" b="1">
                <a:solidFill>
                  <a:schemeClr val="tx1"/>
                </a:solidFill>
                <a:latin typeface="Arial" panose="020B0604020202020204" pitchFamily="34" charset="0"/>
              </a:rPr>
              <a:t>Serviceability：</a:t>
            </a:r>
            <a:r>
              <a:rPr lang="zh-CN" altLang="en-US" sz="1600" b="1">
                <a:solidFill>
                  <a:schemeClr val="tx1"/>
                </a:solidFill>
                <a:latin typeface="Arial" panose="020B0604020202020204" pitchFamily="34" charset="0"/>
              </a:rPr>
              <a:t>可维修性。</a:t>
            </a:r>
            <a:r>
              <a:rPr lang="en-US" altLang="zh-TW" sz="1600" b="1">
                <a:solidFill>
                  <a:schemeClr val="tx1"/>
                </a:solidFill>
                <a:latin typeface="Arial" panose="020B0604020202020204" pitchFamily="34" charset="0"/>
              </a:rPr>
              <a:t>指的是系统能够提供便利的诊断功能，如系统日志，动态检测等手段方便管理人员进行系统诊断和维护操作，从而及早的发现错误并且修复错误。</a:t>
            </a:r>
            <a:endParaRPr lang="en-US" altLang="zh-TW" sz="1600" b="1">
              <a:solidFill>
                <a:schemeClr val="tx1"/>
              </a:solidFill>
              <a:latin typeface="Arial" panose="020B0604020202020204" pitchFamily="34" charset="0"/>
            </a:endParaRPr>
          </a:p>
          <a:p>
            <a:pPr marL="0" indent="0" fontAlgn="auto">
              <a:spcBef>
                <a:spcPts val="700"/>
              </a:spcBef>
              <a:buNone/>
            </a:pPr>
            <a:r>
              <a:rPr lang="en-US" altLang="zh-TW" sz="1600" b="1">
                <a:solidFill>
                  <a:schemeClr val="tx1"/>
                </a:solidFill>
                <a:latin typeface="Arial" panose="020B0604020202020204" pitchFamily="34" charset="0"/>
              </a:rPr>
              <a:t>RAS 作为一个整体，其作用在于确保整个系统尽可能长期可靠的运行而不下线，并且具备足够强大的容错机制。这对于像大型的数据中心，网络中心如股票证券交易所，电信机房，银行的数据库中心等应用环境是不可或缺的一部分。</a:t>
            </a:r>
            <a:endParaRPr lang="en-US" altLang="zh-TW" sz="1600" b="1">
              <a:solidFill>
                <a:schemeClr val="tx1"/>
              </a:solidFill>
              <a:latin typeface="Arial" panose="020B0604020202020204" pitchFamily="34" charset="0"/>
            </a:endParaRPr>
          </a:p>
        </p:txBody>
      </p:sp>
      <p:sp>
        <p:nvSpPr>
          <p:cNvPr id="4" name="矩形 3"/>
          <p:cNvSpPr/>
          <p:nvPr/>
        </p:nvSpPr>
        <p:spPr>
          <a:xfrm>
            <a:off x="358140" y="214630"/>
            <a:ext cx="2281555" cy="460375"/>
          </a:xfrm>
          <a:prstGeom prst="rect">
            <a:avLst/>
          </a:prstGeom>
          <a:noFill/>
          <a:ln w="9525">
            <a:noFill/>
          </a:ln>
        </p:spPr>
        <p:txBody>
          <a:bodyPr wrap="none" anchor="t">
            <a:spAutoFit/>
          </a:bodyPr>
          <a:p>
            <a:pPr algn="l"/>
            <a:r>
              <a:rPr lang="en-US" altLang="zh-TW" sz="2400" b="1">
                <a:solidFill>
                  <a:schemeClr val="tx2"/>
                </a:solidFill>
                <a:latin typeface="Arial" panose="020B0604020202020204" pitchFamily="34" charset="0"/>
              </a:rPr>
              <a:t>RAS definition</a:t>
            </a:r>
            <a:endParaRPr lang="en-US" altLang="zh-TW" sz="2400" b="1">
              <a:solidFill>
                <a:schemeClr val="tx2"/>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lang="zh-CN" altLang="en-US" sz="1600" b="1">
                <a:solidFill>
                  <a:schemeClr val="tx1"/>
                </a:solidFill>
                <a:latin typeface="Arial" panose="020B0604020202020204" pitchFamily="34" charset="0"/>
              </a:rPr>
              <a:t>错误覆写</a:t>
            </a:r>
            <a:endParaRPr lang="zh-CN" altLang="en-US"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17018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358140" y="1423035"/>
            <a:ext cx="8235315" cy="28047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lang="en-US" sz="1600" b="1">
                <a:solidFill>
                  <a:schemeClr val="tx1"/>
                </a:solidFill>
                <a:latin typeface="Arial" panose="020B0604020202020204" pitchFamily="34" charset="0"/>
              </a:rPr>
              <a:t>MCA bank 错误报告寄存器组 STATUS寄存器</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17018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280035" y="1221105"/>
            <a:ext cx="7770495" cy="34359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700405"/>
            <a:ext cx="8585835" cy="3956685"/>
          </a:xfrm>
        </p:spPr>
        <p:txBody>
          <a:bodyPr/>
          <a:lstStyle/>
          <a:p>
            <a:pPr marL="0" indent="0" fontAlgn="auto">
              <a:spcBef>
                <a:spcPts val="700"/>
              </a:spcBef>
              <a:buNone/>
            </a:pPr>
            <a:r>
              <a:rPr lang="en-US" sz="1600" b="1">
                <a:solidFill>
                  <a:schemeClr val="tx1"/>
                </a:solidFill>
                <a:latin typeface="Arial" panose="020B0604020202020204" pitchFamily="34" charset="0"/>
              </a:rPr>
              <a:t>MCA bank 错误报告寄存器组 ADDR寄存器</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17018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sp>
        <p:nvSpPr>
          <p:cNvPr id="7" name="文本框 6"/>
          <p:cNvSpPr txBox="1"/>
          <p:nvPr/>
        </p:nvSpPr>
        <p:spPr>
          <a:xfrm>
            <a:off x="280035" y="1384300"/>
            <a:ext cx="2740025" cy="1599565"/>
          </a:xfrm>
          <a:prstGeom prst="rect">
            <a:avLst/>
          </a:prstGeom>
          <a:noFill/>
        </p:spPr>
        <p:txBody>
          <a:bodyPr wrap="square" rtlCol="0">
            <a:spAutoFit/>
          </a:bodyPr>
          <a:p>
            <a:r>
              <a:rPr lang="zh-CN" altLang="en-US"/>
              <a:t>这个地址指向内存中导致MCE的代码或者数据</a:t>
            </a:r>
            <a:endParaRPr lang="zh-CN" altLang="en-US"/>
          </a:p>
          <a:p>
            <a:endParaRPr lang="en-US" altLang="zh-CN"/>
          </a:p>
          <a:p>
            <a:r>
              <a:rPr lang="en-US" altLang="zh-CN"/>
              <a:t>ErrorAddr:</a:t>
            </a:r>
            <a:r>
              <a:rPr lang="zh-CN" altLang="en-US"/>
              <a:t>记录</a:t>
            </a:r>
            <a:r>
              <a:rPr lang="en-US" altLang="zh-CN"/>
              <a:t>Status</a:t>
            </a:r>
            <a:r>
              <a:rPr lang="zh-CN" altLang="en-US"/>
              <a:t>寄存器记录的错误的地址</a:t>
            </a:r>
            <a:endParaRPr lang="zh-CN" altLang="en-US"/>
          </a:p>
          <a:p>
            <a:endParaRPr lang="zh-CN" altLang="en-US"/>
          </a:p>
          <a:p>
            <a:r>
              <a:rPr lang="en-US" altLang="zh-CN"/>
              <a:t>LSB</a:t>
            </a:r>
            <a:r>
              <a:rPr lang="zh-CN" altLang="en-US"/>
              <a:t>：标明</a:t>
            </a:r>
            <a:r>
              <a:rPr lang="en-US" altLang="zh-CN"/>
              <a:t>ErrorAddr</a:t>
            </a:r>
            <a:r>
              <a:rPr lang="zh-CN" altLang="en-US"/>
              <a:t>的可用位</a:t>
            </a:r>
            <a:r>
              <a:rPr lang="en-US" altLang="zh-CN"/>
              <a:t> </a:t>
            </a:r>
            <a:endParaRPr lang="en-US" altLang="zh-CN"/>
          </a:p>
        </p:txBody>
      </p:sp>
      <p:pic>
        <p:nvPicPr>
          <p:cNvPr id="5" name="图片 4"/>
          <p:cNvPicPr>
            <a:picLocks noChangeAspect="1"/>
          </p:cNvPicPr>
          <p:nvPr/>
        </p:nvPicPr>
        <p:blipFill>
          <a:blip r:embed="rId1"/>
          <a:stretch>
            <a:fillRect/>
          </a:stretch>
        </p:blipFill>
        <p:spPr>
          <a:xfrm>
            <a:off x="3186430" y="962025"/>
            <a:ext cx="5679440" cy="4112260"/>
          </a:xfrm>
          <a:prstGeom prst="rect">
            <a:avLst/>
          </a:prstGeom>
        </p:spPr>
      </p:pic>
      <p:sp>
        <p:nvSpPr>
          <p:cNvPr id="8" name="矩形 7"/>
          <p:cNvSpPr/>
          <p:nvPr/>
        </p:nvSpPr>
        <p:spPr>
          <a:xfrm>
            <a:off x="4984750" y="1432560"/>
            <a:ext cx="3800475" cy="14160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3186430" y="1574165"/>
            <a:ext cx="2322195" cy="11176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585835" cy="4115435"/>
          </a:xfrm>
        </p:spPr>
        <p:txBody>
          <a:bodyPr/>
          <a:lstStyle/>
          <a:p>
            <a:pPr marL="0" indent="0" fontAlgn="auto">
              <a:spcBef>
                <a:spcPts val="700"/>
              </a:spcBef>
              <a:buNone/>
            </a:pPr>
            <a:r>
              <a:rPr lang="en-US" sz="1600" b="1">
                <a:solidFill>
                  <a:schemeClr val="tx1"/>
                </a:solidFill>
                <a:latin typeface="Arial" panose="020B0604020202020204" pitchFamily="34" charset="0"/>
              </a:rPr>
              <a:t>MCA bank 错误报告寄存器组 MISC0</a:t>
            </a:r>
            <a:r>
              <a:rPr lang="zh-CN" altLang="en-US" sz="1600" b="1">
                <a:solidFill>
                  <a:schemeClr val="tx1"/>
                </a:solidFill>
                <a:latin typeface="Arial" panose="020B0604020202020204" pitchFamily="34" charset="0"/>
              </a:rPr>
              <a:t>寄存器</a:t>
            </a:r>
            <a:r>
              <a:rPr lang="en-US" altLang="zh-CN" sz="1600" b="1">
                <a:solidFill>
                  <a:schemeClr val="tx1"/>
                </a:solidFill>
                <a:latin typeface="Arial" panose="020B0604020202020204" pitchFamily="34" charset="0"/>
              </a:rPr>
              <a:t> </a:t>
            </a:r>
            <a:endParaRPr lang="en-US" sz="1600" b="1">
              <a:solidFill>
                <a:schemeClr val="tx1"/>
              </a:solidFill>
              <a:latin typeface="Arial" panose="020B0604020202020204" pitchFamily="34" charset="0"/>
            </a:endParaRPr>
          </a:p>
          <a:p>
            <a:pPr marL="0" indent="0" fontAlgn="auto">
              <a:spcBef>
                <a:spcPts val="700"/>
              </a:spcBef>
              <a:buNone/>
            </a:pPr>
            <a:r>
              <a:rPr lang="zh-CN" altLang="en-US" sz="1600" b="1">
                <a:solidFill>
                  <a:schemeClr val="tx1"/>
                </a:solidFill>
                <a:latin typeface="Arial" panose="020B0604020202020204" pitchFamily="34" charset="0"/>
              </a:rPr>
              <a:t>记录</a:t>
            </a:r>
            <a:r>
              <a:rPr lang="en-US" altLang="zh-CN" sz="1600" b="1">
                <a:solidFill>
                  <a:schemeClr val="tx1"/>
                </a:solidFill>
                <a:latin typeface="Arial" panose="020B0604020202020204" pitchFamily="34" charset="0"/>
              </a:rPr>
              <a:t>error</a:t>
            </a:r>
            <a:endParaRPr lang="zh-CN" altLang="en-US"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17018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pic>
        <p:nvPicPr>
          <p:cNvPr id="17" name="图片 17" descr="1619080253(1)"/>
          <p:cNvPicPr>
            <a:picLocks noChangeAspect="1"/>
          </p:cNvPicPr>
          <p:nvPr/>
        </p:nvPicPr>
        <p:blipFill>
          <a:blip r:embed="rId1"/>
          <a:stretch>
            <a:fillRect/>
          </a:stretch>
        </p:blipFill>
        <p:spPr>
          <a:xfrm>
            <a:off x="511175" y="1547495"/>
            <a:ext cx="7146925" cy="1019810"/>
          </a:xfrm>
          <a:prstGeom prst="rect">
            <a:avLst/>
          </a:prstGeom>
        </p:spPr>
      </p:pic>
      <p:pic>
        <p:nvPicPr>
          <p:cNvPr id="7" name="图片 6"/>
          <p:cNvPicPr>
            <a:picLocks noChangeAspect="1"/>
          </p:cNvPicPr>
          <p:nvPr/>
        </p:nvPicPr>
        <p:blipFill>
          <a:blip r:embed="rId2"/>
          <a:stretch>
            <a:fillRect/>
          </a:stretch>
        </p:blipFill>
        <p:spPr>
          <a:xfrm>
            <a:off x="479425" y="2823210"/>
            <a:ext cx="7683500" cy="971550"/>
          </a:xfrm>
          <a:prstGeom prst="rect">
            <a:avLst/>
          </a:prstGeom>
        </p:spPr>
      </p:pic>
      <p:sp>
        <p:nvSpPr>
          <p:cNvPr id="8" name="文本框 7"/>
          <p:cNvSpPr txBox="1"/>
          <p:nvPr/>
        </p:nvSpPr>
        <p:spPr>
          <a:xfrm>
            <a:off x="358140" y="2567305"/>
            <a:ext cx="1980565" cy="306705"/>
          </a:xfrm>
          <a:prstGeom prst="rect">
            <a:avLst/>
          </a:prstGeom>
          <a:noFill/>
        </p:spPr>
        <p:txBody>
          <a:bodyPr wrap="none" rtlCol="0" anchor="t">
            <a:spAutoFit/>
          </a:bodyPr>
          <a:p>
            <a:pPr marL="0" indent="0" fontAlgn="auto">
              <a:spcBef>
                <a:spcPts val="700"/>
              </a:spcBef>
              <a:buNone/>
            </a:pPr>
            <a:r>
              <a:rPr lang="zh-CN" altLang="en-US" b="1">
                <a:latin typeface="Arial" panose="020B0604020202020204" pitchFamily="34" charset="0"/>
                <a:sym typeface="+mn-ea"/>
              </a:rPr>
              <a:t>超过阈值触发</a:t>
            </a:r>
            <a:r>
              <a:rPr lang="en-US" altLang="zh-CN" b="1">
                <a:latin typeface="Arial" panose="020B0604020202020204" pitchFamily="34" charset="0"/>
                <a:sym typeface="+mn-ea"/>
              </a:rPr>
              <a:t>interrupt</a:t>
            </a:r>
            <a:endParaRPr lang="en-US" altLang="zh-CN" b="1">
              <a:latin typeface="Arial" panose="020B0604020202020204" pitchFamily="34" charset="0"/>
              <a:sym typeface="+mn-ea"/>
            </a:endParaRPr>
          </a:p>
        </p:txBody>
      </p:sp>
      <p:pic>
        <p:nvPicPr>
          <p:cNvPr id="5" name="图片 4"/>
          <p:cNvPicPr>
            <a:picLocks noChangeAspect="1"/>
          </p:cNvPicPr>
          <p:nvPr/>
        </p:nvPicPr>
        <p:blipFill>
          <a:blip r:embed="rId3"/>
          <a:stretch>
            <a:fillRect/>
          </a:stretch>
        </p:blipFill>
        <p:spPr>
          <a:xfrm>
            <a:off x="479425" y="4117340"/>
            <a:ext cx="7620000" cy="539750"/>
          </a:xfrm>
          <a:prstGeom prst="rect">
            <a:avLst/>
          </a:prstGeom>
        </p:spPr>
      </p:pic>
      <p:sp>
        <p:nvSpPr>
          <p:cNvPr id="6" name="文本框 5"/>
          <p:cNvSpPr txBox="1"/>
          <p:nvPr/>
        </p:nvSpPr>
        <p:spPr>
          <a:xfrm>
            <a:off x="358140" y="3794760"/>
            <a:ext cx="1329055" cy="306705"/>
          </a:xfrm>
          <a:prstGeom prst="rect">
            <a:avLst/>
          </a:prstGeom>
          <a:noFill/>
        </p:spPr>
        <p:txBody>
          <a:bodyPr wrap="none" rtlCol="0" anchor="t">
            <a:spAutoFit/>
          </a:bodyPr>
          <a:p>
            <a:pPr marL="0" indent="0" fontAlgn="auto">
              <a:spcBef>
                <a:spcPts val="700"/>
              </a:spcBef>
              <a:buNone/>
            </a:pPr>
            <a:r>
              <a:rPr lang="en-US" altLang="zh-CN" b="1">
                <a:latin typeface="Arial" panose="020B0604020202020204" pitchFamily="34" charset="0"/>
                <a:sym typeface="+mn-ea"/>
              </a:rPr>
              <a:t>interrupt type</a:t>
            </a:r>
            <a:endParaRPr lang="en-US" altLang="zh-CN" b="1">
              <a:latin typeface="Arial" panose="020B0604020202020204" pitchFamily="34" charset="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585835" cy="4115435"/>
          </a:xfrm>
        </p:spPr>
        <p:txBody>
          <a:bodyPr/>
          <a:lstStyle/>
          <a:p>
            <a:pPr marL="0" indent="0" fontAlgn="auto">
              <a:spcBef>
                <a:spcPts val="700"/>
              </a:spcBef>
              <a:buNone/>
            </a:pPr>
            <a:r>
              <a:rPr lang="en-US" sz="1600" b="1">
                <a:solidFill>
                  <a:schemeClr val="tx1"/>
                </a:solidFill>
                <a:latin typeface="Arial" panose="020B0604020202020204" pitchFamily="34" charset="0"/>
              </a:rPr>
              <a:t>MCA bank 错误报告寄存器组 MISC1</a:t>
            </a:r>
            <a:r>
              <a:rPr lang="zh-CN" altLang="en-US" sz="1600" b="1">
                <a:solidFill>
                  <a:schemeClr val="tx1"/>
                </a:solidFill>
                <a:latin typeface="Arial" panose="020B0604020202020204" pitchFamily="34" charset="0"/>
              </a:rPr>
              <a:t>寄存器</a:t>
            </a:r>
            <a:r>
              <a:rPr lang="en-US" altLang="zh-CN" sz="1600" b="1">
                <a:solidFill>
                  <a:schemeClr val="tx1"/>
                </a:solidFill>
                <a:latin typeface="Arial" panose="020B0604020202020204" pitchFamily="34" charset="0"/>
              </a:rPr>
              <a:t> </a:t>
            </a:r>
            <a:endParaRPr lang="en-US"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17018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546735" y="1292860"/>
            <a:ext cx="7959090" cy="33394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585835" cy="4115435"/>
          </a:xfrm>
        </p:spPr>
        <p:txBody>
          <a:bodyPr/>
          <a:lstStyle/>
          <a:p>
            <a:pPr marL="0" indent="0" fontAlgn="auto">
              <a:spcBef>
                <a:spcPts val="700"/>
              </a:spcBef>
              <a:buNone/>
            </a:pPr>
            <a:r>
              <a:rPr lang="en-US" sz="1600" b="1">
                <a:solidFill>
                  <a:schemeClr val="tx1"/>
                </a:solidFill>
                <a:latin typeface="Arial" panose="020B0604020202020204" pitchFamily="34" charset="0"/>
              </a:rPr>
              <a:t>MCA bank 错误报告寄存器组 </a:t>
            </a:r>
            <a:r>
              <a:rPr sz="1600" b="1">
                <a:solidFill>
                  <a:schemeClr val="tx1"/>
                </a:solidFill>
                <a:latin typeface="Arial" panose="020B0604020202020204" pitchFamily="34" charset="0"/>
              </a:rPr>
              <a:t>MCA_CTL_MASK</a:t>
            </a:r>
            <a:endParaRPr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17018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pic>
        <p:nvPicPr>
          <p:cNvPr id="9" name="图片 8"/>
          <p:cNvPicPr>
            <a:picLocks noChangeAspect="1"/>
          </p:cNvPicPr>
          <p:nvPr/>
        </p:nvPicPr>
        <p:blipFill>
          <a:blip r:embed="rId1"/>
          <a:stretch>
            <a:fillRect/>
          </a:stretch>
        </p:blipFill>
        <p:spPr>
          <a:xfrm>
            <a:off x="488950" y="1155700"/>
            <a:ext cx="7675245" cy="36144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549005" cy="4240530"/>
          </a:xfrm>
        </p:spPr>
        <p:txBody>
          <a:bodyPr/>
          <a:lstStyle/>
          <a:p>
            <a:pPr marL="0" indent="0" fontAlgn="auto">
              <a:spcBef>
                <a:spcPts val="700"/>
              </a:spcBef>
              <a:buNone/>
            </a:pPr>
            <a:r>
              <a:rPr lang="zh-CN" altLang="en-US" sz="1600" b="1">
                <a:solidFill>
                  <a:schemeClr val="tx1"/>
                </a:solidFill>
                <a:latin typeface="Arial" panose="020B0604020202020204" pitchFamily="34" charset="0"/>
              </a:rPr>
              <a:t>代码流程图</a:t>
            </a:r>
            <a:endParaRPr lang="zh-CN" altLang="en-US" sz="1600" b="1">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6" name="图片 5" descr="CodeFlow"/>
          <p:cNvPicPr>
            <a:picLocks noChangeAspect="1"/>
          </p:cNvPicPr>
          <p:nvPr>
            <p:custDataLst>
              <p:tags r:id="rId1"/>
            </p:custDataLst>
          </p:nvPr>
        </p:nvPicPr>
        <p:blipFill>
          <a:blip r:embed="rId2"/>
          <a:stretch>
            <a:fillRect/>
          </a:stretch>
        </p:blipFill>
        <p:spPr>
          <a:xfrm>
            <a:off x="2442845" y="564515"/>
            <a:ext cx="4259580" cy="45802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549005" cy="4240530"/>
          </a:xfrm>
        </p:spPr>
        <p:txBody>
          <a:bodyPr/>
          <a:lstStyle/>
          <a:p>
            <a:pPr marL="0" indent="0" fontAlgn="auto">
              <a:spcBef>
                <a:spcPts val="700"/>
              </a:spcBef>
              <a:buNone/>
            </a:pPr>
            <a:r>
              <a:rPr lang="zh-CN" altLang="en-US" sz="1600" b="1">
                <a:solidFill>
                  <a:schemeClr val="tx1"/>
                </a:solidFill>
                <a:latin typeface="Arial" panose="020B0604020202020204" pitchFamily="34" charset="0"/>
              </a:rPr>
              <a:t>当</a:t>
            </a:r>
            <a:r>
              <a:rPr lang="en-US" altLang="zh-CN" sz="1600" b="1">
                <a:solidFill>
                  <a:schemeClr val="tx1"/>
                </a:solidFill>
                <a:latin typeface="Arial" panose="020B0604020202020204" pitchFamily="34" charset="0"/>
              </a:rPr>
              <a:t>PFEHenable</a:t>
            </a:r>
            <a:r>
              <a:rPr lang="zh-CN" altLang="en-US" sz="1600" b="1">
                <a:solidFill>
                  <a:schemeClr val="tx1"/>
                </a:solidFill>
                <a:latin typeface="Arial" panose="020B0604020202020204" pitchFamily="34" charset="0"/>
              </a:rPr>
              <a:t>时</a:t>
            </a:r>
            <a:r>
              <a:rPr lang="en-US" altLang="zh-CN" sz="1600" b="1">
                <a:solidFill>
                  <a:schemeClr val="tx1"/>
                </a:solidFill>
                <a:latin typeface="Arial" panose="020B0604020202020204" pitchFamily="34" charset="0"/>
              </a:rPr>
              <a:t> </a:t>
            </a:r>
            <a:r>
              <a:rPr lang="zh-CN" altLang="en-US" sz="1600" b="1">
                <a:solidFill>
                  <a:schemeClr val="tx1"/>
                </a:solidFill>
                <a:latin typeface="Arial" panose="020B0604020202020204" pitchFamily="34" charset="0"/>
              </a:rPr>
              <a:t>注册</a:t>
            </a:r>
            <a:r>
              <a:rPr lang="en-US" altLang="zh-CN" sz="1600" b="1">
                <a:solidFill>
                  <a:schemeClr val="tx1"/>
                </a:solidFill>
                <a:latin typeface="Arial" panose="020B0604020202020204" pitchFamily="34" charset="0"/>
              </a:rPr>
              <a:t>MceSwSmi</a:t>
            </a:r>
            <a:endParaRPr lang="en-US" altLang="zh-CN" sz="1600" b="1">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406400" y="1617980"/>
            <a:ext cx="4273550" cy="654050"/>
          </a:xfrm>
          <a:prstGeom prst="rect">
            <a:avLst/>
          </a:prstGeom>
        </p:spPr>
      </p:pic>
      <p:pic>
        <p:nvPicPr>
          <p:cNvPr id="8" name="图片 7"/>
          <p:cNvPicPr>
            <a:picLocks noChangeAspect="1"/>
          </p:cNvPicPr>
          <p:nvPr/>
        </p:nvPicPr>
        <p:blipFill>
          <a:blip r:embed="rId2"/>
          <a:stretch>
            <a:fillRect/>
          </a:stretch>
        </p:blipFill>
        <p:spPr>
          <a:xfrm>
            <a:off x="406400" y="2877820"/>
            <a:ext cx="3803650" cy="11811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sz="1600" b="1">
                <a:solidFill>
                  <a:schemeClr val="tx1"/>
                </a:solidFill>
                <a:latin typeface="Arial" panose="020B0604020202020204" pitchFamily="34" charset="0"/>
              </a:rPr>
              <a:t>Pfeh</a:t>
            </a:r>
            <a:r>
              <a:rPr lang="en-US" sz="1600" b="1">
                <a:solidFill>
                  <a:schemeClr val="tx1"/>
                </a:solidFill>
                <a:latin typeface="Arial" panose="020B0604020202020204" pitchFamily="34" charset="0"/>
              </a:rPr>
              <a:t>(</a:t>
            </a:r>
            <a:r>
              <a:rPr lang="en-US" altLang="zh-CN" sz="1600" b="1">
                <a:solidFill>
                  <a:schemeClr val="tx1"/>
                </a:solidFill>
                <a:latin typeface="Arial" panose="020B0604020202020204" pitchFamily="34" charset="0"/>
                <a:sym typeface="+mn-ea"/>
              </a:rPr>
              <a:t>Platform-First Error Handling</a:t>
            </a:r>
            <a:r>
              <a:rPr lang="en-US" sz="1600" b="1">
                <a:solidFill>
                  <a:schemeClr val="tx1"/>
                </a:solidFill>
                <a:latin typeface="Arial" panose="020B0604020202020204" pitchFamily="34" charset="0"/>
              </a:rPr>
              <a:t>)</a:t>
            </a:r>
            <a:r>
              <a:rPr sz="1600" b="1">
                <a:solidFill>
                  <a:schemeClr val="tx1"/>
                </a:solidFill>
                <a:latin typeface="Arial" panose="020B0604020202020204" pitchFamily="34" charset="0"/>
              </a:rPr>
              <a:t> </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BIOS优先处理错误。当在OS下出现错误时 触发SMI进入BIOS处理错误 </a:t>
            </a:r>
            <a:endParaRPr lang="en-US" altLang="zh-CN"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SMI结束后提供一个接口上报错误给OS</a:t>
            </a:r>
            <a:endParaRPr lang="en-US" altLang="zh-CN" sz="1600" b="1">
              <a:solidFill>
                <a:schemeClr val="tx1"/>
              </a:solidFill>
              <a:latin typeface="Arial" panose="020B0604020202020204" pitchFamily="34" charset="0"/>
            </a:endParaRPr>
          </a:p>
        </p:txBody>
      </p:sp>
      <p:sp>
        <p:nvSpPr>
          <p:cNvPr id="4" name="矩形 3"/>
          <p:cNvSpPr/>
          <p:nvPr/>
        </p:nvSpPr>
        <p:spPr>
          <a:xfrm>
            <a:off x="358140" y="214630"/>
            <a:ext cx="99568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PFEH</a:t>
            </a:r>
            <a:endParaRPr lang="en-US" altLang="zh-CN" sz="2400" b="1">
              <a:solidFill>
                <a:schemeClr val="tx2"/>
              </a:solidFill>
              <a:latin typeface="Arial" panose="020B0604020202020204" pitchFamily="34" charset="0"/>
            </a:endParaRPr>
          </a:p>
        </p:txBody>
      </p:sp>
      <p:pic>
        <p:nvPicPr>
          <p:cNvPr id="7" name="图片 4"/>
          <p:cNvPicPr>
            <a:picLocks noChangeAspect="1"/>
          </p:cNvPicPr>
          <p:nvPr/>
        </p:nvPicPr>
        <p:blipFill>
          <a:blip r:embed="rId1"/>
          <a:stretch>
            <a:fillRect/>
          </a:stretch>
        </p:blipFill>
        <p:spPr>
          <a:xfrm>
            <a:off x="210820" y="1797685"/>
            <a:ext cx="7747635" cy="1027430"/>
          </a:xfrm>
          <a:prstGeom prst="rect">
            <a:avLst/>
          </a:prstGeom>
          <a:noFill/>
          <a:ln>
            <a:noFill/>
          </a:ln>
        </p:spPr>
      </p:pic>
      <p:pic>
        <p:nvPicPr>
          <p:cNvPr id="5" name="图片 4"/>
          <p:cNvPicPr>
            <a:picLocks noChangeAspect="1"/>
          </p:cNvPicPr>
          <p:nvPr/>
        </p:nvPicPr>
        <p:blipFill>
          <a:blip r:embed="rId2"/>
          <a:stretch>
            <a:fillRect/>
          </a:stretch>
        </p:blipFill>
        <p:spPr>
          <a:xfrm>
            <a:off x="210820" y="2691765"/>
            <a:ext cx="6972300" cy="15684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598805"/>
            <a:ext cx="8585835" cy="4451350"/>
          </a:xfrm>
        </p:spPr>
        <p:txBody>
          <a:bodyPr/>
          <a:lstStyle/>
          <a:p>
            <a:pPr marL="0" indent="0" fontAlgn="auto">
              <a:spcBef>
                <a:spcPts val="700"/>
              </a:spcBef>
              <a:buNone/>
            </a:pPr>
            <a:r>
              <a:rPr sz="1600" b="1">
                <a:solidFill>
                  <a:schemeClr val="tx1"/>
                </a:solidFill>
                <a:latin typeface="Arial" panose="020B0604020202020204" pitchFamily="34" charset="0"/>
              </a:rPr>
              <a:t>Pfeh</a:t>
            </a:r>
            <a:r>
              <a:rPr lang="en-US" sz="1600" b="1">
                <a:solidFill>
                  <a:schemeClr val="tx1"/>
                </a:solidFill>
                <a:latin typeface="Arial" panose="020B0604020202020204" pitchFamily="34" charset="0"/>
              </a:rPr>
              <a:t>(</a:t>
            </a:r>
            <a:r>
              <a:rPr lang="en-US" altLang="zh-CN" sz="1600" b="1">
                <a:solidFill>
                  <a:schemeClr val="tx1"/>
                </a:solidFill>
                <a:latin typeface="Arial" panose="020B0604020202020204" pitchFamily="34" charset="0"/>
                <a:sym typeface="+mn-ea"/>
              </a:rPr>
              <a:t>Platform-First Error Handling</a:t>
            </a:r>
            <a:r>
              <a:rPr lang="en-US" sz="1600" b="1">
                <a:solidFill>
                  <a:schemeClr val="tx1"/>
                </a:solidFill>
                <a:latin typeface="Arial" panose="020B0604020202020204" pitchFamily="34" charset="0"/>
              </a:rPr>
              <a:t>)</a:t>
            </a:r>
            <a:r>
              <a:rPr sz="1600" b="1">
                <a:solidFill>
                  <a:schemeClr val="tx1"/>
                </a:solidFill>
                <a:latin typeface="Arial" panose="020B0604020202020204" pitchFamily="34" charset="0"/>
              </a:rPr>
              <a:t> </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Error cloaking  </a:t>
            </a:r>
            <a:r>
              <a:rPr lang="en-US" altLang="zh-CN" sz="1400">
                <a:solidFill>
                  <a:schemeClr val="tx1"/>
                </a:solidFill>
                <a:latin typeface="Arial" panose="020B0604020202020204" pitchFamily="34" charset="0"/>
              </a:rPr>
              <a:t>PFEH</a:t>
            </a:r>
            <a:r>
              <a:rPr lang="zh-CN" altLang="en-US" sz="1400">
                <a:solidFill>
                  <a:schemeClr val="tx1"/>
                </a:solidFill>
                <a:latin typeface="Arial" panose="020B0604020202020204" pitchFamily="34" charset="0"/>
              </a:rPr>
              <a:t>将</a:t>
            </a:r>
            <a:r>
              <a:rPr lang="en-US" altLang="zh-CN" sz="1400">
                <a:solidFill>
                  <a:schemeClr val="tx1"/>
                </a:solidFill>
                <a:latin typeface="Arial" panose="020B0604020202020204" pitchFamily="34" charset="0"/>
              </a:rPr>
              <a:t>MCA</a:t>
            </a:r>
            <a:r>
              <a:rPr lang="zh-CN" altLang="en-US" sz="1400">
                <a:solidFill>
                  <a:schemeClr val="tx1"/>
                </a:solidFill>
                <a:latin typeface="Arial" panose="020B0604020202020204" pitchFamily="34" charset="0"/>
              </a:rPr>
              <a:t>寄存器分为三类</a:t>
            </a:r>
            <a:endParaRPr lang="zh-CN" altLang="en-US" sz="1400">
              <a:solidFill>
                <a:schemeClr val="tx1"/>
              </a:solidFill>
              <a:latin typeface="Arial" panose="020B0604020202020204" pitchFamily="34" charset="0"/>
            </a:endParaRPr>
          </a:p>
        </p:txBody>
      </p:sp>
      <p:sp>
        <p:nvSpPr>
          <p:cNvPr id="4" name="矩形 3"/>
          <p:cNvSpPr/>
          <p:nvPr/>
        </p:nvSpPr>
        <p:spPr>
          <a:xfrm>
            <a:off x="358140" y="214630"/>
            <a:ext cx="99568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PFEH</a:t>
            </a:r>
            <a:endParaRPr lang="en-US" altLang="zh-CN" sz="2400" b="1">
              <a:solidFill>
                <a:schemeClr val="tx2"/>
              </a:solidFill>
              <a:latin typeface="Arial" panose="020B0604020202020204" pitchFamily="34" charset="0"/>
            </a:endParaRPr>
          </a:p>
        </p:txBody>
      </p:sp>
      <p:graphicFrame>
        <p:nvGraphicFramePr>
          <p:cNvPr id="6" name="图示 5"/>
          <p:cNvGraphicFramePr/>
          <p:nvPr/>
        </p:nvGraphicFramePr>
        <p:xfrm>
          <a:off x="280035" y="1214120"/>
          <a:ext cx="4350385" cy="29330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4230370" y="1591310"/>
          <a:ext cx="3342005" cy="22453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文本框 13"/>
          <p:cNvSpPr txBox="1"/>
          <p:nvPr/>
        </p:nvSpPr>
        <p:spPr>
          <a:xfrm>
            <a:off x="5271135" y="4135755"/>
            <a:ext cx="2491105" cy="39878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000"/>
              <a:t>PFEH does not affect reads and writes to MCA “control" registers</a:t>
            </a:r>
            <a:endParaRPr lang="zh-CN" altLang="en-US" sz="1000"/>
          </a:p>
        </p:txBody>
      </p:sp>
      <p:sp>
        <p:nvSpPr>
          <p:cNvPr id="15" name="文本框 14"/>
          <p:cNvSpPr txBox="1"/>
          <p:nvPr/>
        </p:nvSpPr>
        <p:spPr>
          <a:xfrm>
            <a:off x="2588895" y="3188970"/>
            <a:ext cx="2892425" cy="55308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000"/>
              <a:t>When PFEH is enabled, all MCA “thresholding" registers are RAZ/WRIG except from SMM.</a:t>
            </a:r>
            <a:endParaRPr lang="zh-CN" altLang="en-US" sz="1000"/>
          </a:p>
        </p:txBody>
      </p:sp>
      <p:sp>
        <p:nvSpPr>
          <p:cNvPr id="16" name="文本框 15"/>
          <p:cNvSpPr txBox="1"/>
          <p:nvPr/>
        </p:nvSpPr>
        <p:spPr>
          <a:xfrm>
            <a:off x="332740" y="4057015"/>
            <a:ext cx="3114040" cy="10147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000"/>
              <a:t>When PFEH is enabled and an MCA bank is cloaked, all “state" registers in that bank are RAZ/WRIG except from SMM</a:t>
            </a:r>
            <a:endParaRPr lang="zh-CN" altLang="en-US" sz="1000"/>
          </a:p>
          <a:p>
            <a:r>
              <a:rPr lang="zh-CN" altLang="en-US" sz="1000"/>
              <a:t>When PFEH is enabled and an MCA bank is uncloaked，读寄存器会获取值，写寄存器会触发</a:t>
            </a:r>
            <a:r>
              <a:rPr lang="en-US" altLang="zh-CN" sz="1000"/>
              <a:t>SMI</a:t>
            </a:r>
            <a:endParaRPr lang="en-US" altLang="zh-CN" sz="1000"/>
          </a:p>
        </p:txBody>
      </p:sp>
      <p:sp>
        <p:nvSpPr>
          <p:cNvPr id="17" name="下箭头 16"/>
          <p:cNvSpPr/>
          <p:nvPr/>
        </p:nvSpPr>
        <p:spPr>
          <a:xfrm>
            <a:off x="1616075" y="3742055"/>
            <a:ext cx="431800" cy="299085"/>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下箭头 17"/>
          <p:cNvSpPr/>
          <p:nvPr/>
        </p:nvSpPr>
        <p:spPr>
          <a:xfrm>
            <a:off x="3699510" y="2874645"/>
            <a:ext cx="431800" cy="299085"/>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下箭头 18"/>
          <p:cNvSpPr/>
          <p:nvPr/>
        </p:nvSpPr>
        <p:spPr>
          <a:xfrm>
            <a:off x="5977255" y="3836670"/>
            <a:ext cx="431800" cy="299085"/>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lvl="1" indent="0" algn="l">
              <a:buClrTx/>
              <a:buSzTx/>
              <a:buFont typeface="Wingdings" panose="05000000000000000000" pitchFamily="2" charset="2"/>
              <a:buNone/>
            </a:pPr>
            <a:r>
              <a:rPr sz="1600" dirty="0" smtClean="0">
                <a:solidFill>
                  <a:prstClr val="black">
                    <a:lumMod val="65000"/>
                    <a:lumOff val="35000"/>
                  </a:prstClr>
                </a:solidFill>
                <a:latin typeface="微软雅黑" panose="020B0503020204020204" pitchFamily="34" charset="-122"/>
                <a:ea typeface="微软雅黑" panose="020B0503020204020204" pitchFamily="34" charset="-122"/>
                <a:sym typeface="+mn-ea"/>
              </a:rPr>
              <a: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a:p>
            <a:pPr marL="342900" lvl="1" indent="0" algn="l">
              <a:buClrTx/>
              <a:buSzTx/>
              <a:buFont typeface="Wingdings" panose="05000000000000000000" pitchFamily="2" charset="2"/>
              <a:buNone/>
            </a:pP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mn-ea"/>
            </a:endParaRPr>
          </a:p>
          <a:p>
            <a:pPr marL="0" indent="0" fontAlgn="auto">
              <a:spcBef>
                <a:spcPts val="700"/>
              </a:spcBef>
              <a:buNone/>
            </a:pPr>
            <a:r>
              <a:rPr lang="en-US" altLang="zh-TW" sz="1600">
                <a:solidFill>
                  <a:schemeClr val="tx1"/>
                </a:solidFill>
                <a:latin typeface="Arial" panose="020B0604020202020204" pitchFamily="34" charset="0"/>
              </a:rPr>
              <a:t>ECC (Error Correcting Code) - 错误检查和纠正。在数据位上额外的位存储一个用数据加密的代码，称为ECC码。ECC码将信息进行8比特位的编码，</a:t>
            </a:r>
            <a:r>
              <a:rPr lang="en-US" altLang="zh-TW" sz="1600" b="1">
                <a:solidFill>
                  <a:schemeClr val="tx1"/>
                </a:solidFill>
                <a:latin typeface="Arial" panose="020B0604020202020204" pitchFamily="34" charset="0"/>
              </a:rPr>
              <a:t>采用这种方式可以恢复1比特的错误</a:t>
            </a:r>
            <a:r>
              <a:rPr lang="en-US" altLang="zh-TW" sz="1600">
                <a:solidFill>
                  <a:schemeClr val="tx1"/>
                </a:solidFill>
                <a:latin typeface="Arial" panose="020B0604020202020204" pitchFamily="34" charset="0"/>
              </a:rPr>
              <a:t>。每一次数据写入内存的时候，ECC码使用一种特殊的算法对数据进行计算，其结果称为校验位（check bits）。然后将所有校验位加在一起的和是“校验和”（checksum），校验和与数据一起存放。当这些数据从内存中读出时，采用同一算法再次计算校验和，并和前面的计算结果相比较，如果结果相同，说明数据是正确的，反之说明有错误，ECC码则会被解码，以确定数据中的那一位是不正确的。然后这一错误位会被改正过来不影响系统运行。除了能够检查到并改正单比特错误之外，</a:t>
            </a:r>
            <a:r>
              <a:rPr lang="en-US" altLang="zh-TW" sz="1600" b="1">
                <a:solidFill>
                  <a:schemeClr val="tx1"/>
                </a:solidFill>
                <a:latin typeface="Arial" panose="020B0604020202020204" pitchFamily="34" charset="0"/>
              </a:rPr>
              <a:t>ECC码还能检查到（但不改正）单DRAM芯片上发生的任意2个随机错误，并最多可以检查到4比特的错误</a:t>
            </a:r>
            <a:r>
              <a:rPr lang="en-US" altLang="zh-TW" sz="1600">
                <a:solidFill>
                  <a:schemeClr val="tx1"/>
                </a:solidFill>
                <a:latin typeface="Arial" panose="020B0604020202020204" pitchFamily="34" charset="0"/>
              </a:rPr>
              <a:t>。当有多比特错误发生的时候，ECC内存会生成一个不可隐藏（non-maskable interrupt）的中断（NMI），会中止系统运行，以避免出现数据恶化</a:t>
            </a:r>
            <a:endParaRPr lang="en-US" altLang="zh-TW" sz="1600">
              <a:solidFill>
                <a:schemeClr val="tx1"/>
              </a:solidFill>
              <a:latin typeface="Arial" panose="020B0604020202020204" pitchFamily="34" charset="0"/>
            </a:endParaRPr>
          </a:p>
        </p:txBody>
      </p:sp>
      <p:sp>
        <p:nvSpPr>
          <p:cNvPr id="4" name="矩形 3"/>
          <p:cNvSpPr/>
          <p:nvPr/>
        </p:nvSpPr>
        <p:spPr>
          <a:xfrm>
            <a:off x="358140" y="214630"/>
            <a:ext cx="2281555" cy="460375"/>
          </a:xfrm>
          <a:prstGeom prst="rect">
            <a:avLst/>
          </a:prstGeom>
          <a:noFill/>
          <a:ln w="9525">
            <a:noFill/>
          </a:ln>
        </p:spPr>
        <p:txBody>
          <a:bodyPr wrap="none" anchor="t">
            <a:spAutoFit/>
          </a:bodyPr>
          <a:p>
            <a:pPr algn="l"/>
            <a:r>
              <a:rPr lang="en-US" altLang="zh-TW" sz="2400" b="1">
                <a:solidFill>
                  <a:schemeClr val="tx2"/>
                </a:solidFill>
                <a:latin typeface="Arial" panose="020B0604020202020204" pitchFamily="34" charset="0"/>
              </a:rPr>
              <a:t>ECC definition</a:t>
            </a:r>
            <a:endParaRPr lang="en-US" altLang="zh-TW" sz="2400" b="1">
              <a:solidFill>
                <a:schemeClr val="tx2"/>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sz="1600" b="1">
                <a:solidFill>
                  <a:schemeClr val="tx1"/>
                </a:solidFill>
                <a:latin typeface="Arial" panose="020B0604020202020204" pitchFamily="34" charset="0"/>
              </a:rPr>
              <a:t>Pfeh</a:t>
            </a:r>
            <a:r>
              <a:rPr lang="en-US" sz="1600" b="1">
                <a:solidFill>
                  <a:schemeClr val="tx1"/>
                </a:solidFill>
                <a:latin typeface="Arial" panose="020B0604020202020204" pitchFamily="34" charset="0"/>
              </a:rPr>
              <a:t>(</a:t>
            </a:r>
            <a:r>
              <a:rPr lang="en-US" altLang="zh-CN" sz="1600" b="1">
                <a:solidFill>
                  <a:schemeClr val="tx1"/>
                </a:solidFill>
                <a:latin typeface="Arial" panose="020B0604020202020204" pitchFamily="34" charset="0"/>
                <a:sym typeface="+mn-ea"/>
              </a:rPr>
              <a:t>Platform-First Error Handling</a:t>
            </a:r>
            <a:r>
              <a:rPr lang="en-US" sz="1600" b="1">
                <a:solidFill>
                  <a:schemeClr val="tx1"/>
                </a:solidFill>
                <a:latin typeface="Arial" panose="020B0604020202020204" pitchFamily="34" charset="0"/>
              </a:rPr>
              <a:t>)</a:t>
            </a:r>
            <a:r>
              <a:rPr sz="1600" b="1">
                <a:solidFill>
                  <a:schemeClr val="tx1"/>
                </a:solidFill>
                <a:latin typeface="Arial" panose="020B0604020202020204" pitchFamily="34" charset="0"/>
              </a:rPr>
              <a:t> </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Interrupt Redirection</a:t>
            </a:r>
            <a:endParaRPr lang="en-US" altLang="zh-CN" sz="1600" b="1">
              <a:solidFill>
                <a:schemeClr val="tx1"/>
              </a:solidFill>
              <a:latin typeface="Arial" panose="020B0604020202020204" pitchFamily="34" charset="0"/>
            </a:endParaRPr>
          </a:p>
          <a:p>
            <a:pPr marL="0" indent="0" fontAlgn="auto">
              <a:spcBef>
                <a:spcPts val="700"/>
              </a:spcBef>
              <a:buNone/>
            </a:pPr>
            <a:r>
              <a:rPr lang="en-US" altLang="zh-CN" sz="1000">
                <a:solidFill>
                  <a:schemeClr val="tx1"/>
                </a:solidFill>
                <a:latin typeface="Arial" panose="020B0604020202020204" pitchFamily="34" charset="0"/>
              </a:rPr>
              <a:t>Once PFEH and MCE/interrupt redirection are enabled, all MCA events – machine check errors, deferred error interrupts, </a:t>
            </a:r>
            <a:endParaRPr lang="en-US" altLang="zh-CN" sz="1000">
              <a:solidFill>
                <a:schemeClr val="tx1"/>
              </a:solidFill>
              <a:latin typeface="Arial" panose="020B0604020202020204" pitchFamily="34" charset="0"/>
            </a:endParaRPr>
          </a:p>
          <a:p>
            <a:pPr marL="0" indent="0" fontAlgn="auto">
              <a:spcBef>
                <a:spcPts val="700"/>
              </a:spcBef>
              <a:buNone/>
            </a:pPr>
            <a:r>
              <a:rPr lang="en-US" altLang="zh-CN" sz="1000">
                <a:solidFill>
                  <a:schemeClr val="tx1"/>
                </a:solidFill>
                <a:latin typeface="Arial" panose="020B0604020202020204" pitchFamily="34" charset="0"/>
              </a:rPr>
              <a:t>and threshold interrupts – cause the machine to enter SMM.</a:t>
            </a:r>
            <a:endParaRPr lang="en-US" altLang="zh-CN" sz="1000">
              <a:solidFill>
                <a:schemeClr val="tx1"/>
              </a:solidFill>
              <a:latin typeface="Arial" panose="020B0604020202020204" pitchFamily="34" charset="0"/>
            </a:endParaRPr>
          </a:p>
        </p:txBody>
      </p:sp>
      <p:sp>
        <p:nvSpPr>
          <p:cNvPr id="4" name="矩形 3"/>
          <p:cNvSpPr/>
          <p:nvPr/>
        </p:nvSpPr>
        <p:spPr>
          <a:xfrm>
            <a:off x="358140" y="214630"/>
            <a:ext cx="99568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PFEH</a:t>
            </a:r>
            <a:endParaRPr lang="en-US" altLang="zh-CN" sz="2400" b="1">
              <a:solidFill>
                <a:schemeClr val="tx2"/>
              </a:solidFill>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280035" y="2072640"/>
            <a:ext cx="8515350" cy="1416050"/>
          </a:xfrm>
          <a:prstGeom prst="rect">
            <a:avLst/>
          </a:prstGeom>
        </p:spPr>
      </p:pic>
      <p:pic>
        <p:nvPicPr>
          <p:cNvPr id="8" name="图片 7"/>
          <p:cNvPicPr>
            <a:picLocks noChangeAspect="1"/>
          </p:cNvPicPr>
          <p:nvPr/>
        </p:nvPicPr>
        <p:blipFill>
          <a:blip r:embed="rId2"/>
          <a:stretch>
            <a:fillRect/>
          </a:stretch>
        </p:blipFill>
        <p:spPr>
          <a:xfrm>
            <a:off x="325120" y="3488690"/>
            <a:ext cx="8425180" cy="7772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sz="1600" b="1">
                <a:solidFill>
                  <a:schemeClr val="tx1"/>
                </a:solidFill>
                <a:latin typeface="Arial" panose="020B0604020202020204" pitchFamily="34" charset="0"/>
              </a:rPr>
              <a:t>Pfeh</a:t>
            </a:r>
            <a:r>
              <a:rPr lang="en-US" sz="1600" b="1">
                <a:solidFill>
                  <a:schemeClr val="tx1"/>
                </a:solidFill>
                <a:latin typeface="Arial" panose="020B0604020202020204" pitchFamily="34" charset="0"/>
              </a:rPr>
              <a:t>(</a:t>
            </a:r>
            <a:r>
              <a:rPr lang="en-US" altLang="zh-CN" sz="1600" b="1">
                <a:solidFill>
                  <a:schemeClr val="tx1"/>
                </a:solidFill>
                <a:latin typeface="Arial" panose="020B0604020202020204" pitchFamily="34" charset="0"/>
                <a:sym typeface="+mn-ea"/>
              </a:rPr>
              <a:t>Platform-First Error Handling</a:t>
            </a:r>
            <a:r>
              <a:rPr lang="en-US" sz="1600" b="1">
                <a:solidFill>
                  <a:schemeClr val="tx1"/>
                </a:solidFill>
                <a:latin typeface="Arial" panose="020B0604020202020204" pitchFamily="34" charset="0"/>
              </a:rPr>
              <a:t>)</a:t>
            </a:r>
            <a:r>
              <a:rPr sz="1600" b="1">
                <a:solidFill>
                  <a:schemeClr val="tx1"/>
                </a:solidFill>
                <a:latin typeface="Arial" panose="020B0604020202020204" pitchFamily="34" charset="0"/>
              </a:rPr>
              <a:t> </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Event Percolation</a:t>
            </a:r>
            <a:endParaRPr lang="en-US" altLang="zh-CN" sz="1600" b="1">
              <a:solidFill>
                <a:schemeClr val="tx1"/>
              </a:solidFill>
              <a:latin typeface="Arial" panose="020B0604020202020204" pitchFamily="34" charset="0"/>
            </a:endParaRPr>
          </a:p>
          <a:p>
            <a:pPr marL="0" indent="0" fontAlgn="auto">
              <a:spcBef>
                <a:spcPts val="700"/>
              </a:spcBef>
              <a:buNone/>
            </a:pPr>
            <a:r>
              <a:rPr lang="en-US" altLang="zh-CN" sz="1200">
                <a:solidFill>
                  <a:schemeClr val="tx1"/>
                </a:solidFill>
                <a:latin typeface="Arial" panose="020B0604020202020204" pitchFamily="34" charset="0"/>
                <a:sym typeface="+mn-ea"/>
              </a:rPr>
              <a:t>  •</a:t>
            </a:r>
            <a:r>
              <a:rPr lang="en-US" altLang="zh-CN" sz="1200">
                <a:solidFill>
                  <a:schemeClr val="tx1"/>
                </a:solidFill>
                <a:latin typeface="Arial" panose="020B0604020202020204" pitchFamily="34" charset="0"/>
              </a:rPr>
              <a:t>SMM code uncloaks banks by clearing Core::X86::Msr::PFEH_CLOAK_CFG[i] for each bank i that it wishes the</a:t>
            </a:r>
            <a:endParaRPr lang="en-US" altLang="zh-CN" sz="1200">
              <a:solidFill>
                <a:schemeClr val="tx1"/>
              </a:solidFill>
              <a:latin typeface="Arial" panose="020B0604020202020204" pitchFamily="34" charset="0"/>
            </a:endParaRPr>
          </a:p>
          <a:p>
            <a:pPr marL="0" indent="0" fontAlgn="auto">
              <a:spcBef>
                <a:spcPts val="700"/>
              </a:spcBef>
              <a:buNone/>
            </a:pPr>
            <a:r>
              <a:rPr lang="en-US" altLang="zh-CN" sz="1200">
                <a:solidFill>
                  <a:schemeClr val="tx1"/>
                </a:solidFill>
                <a:latin typeface="Arial" panose="020B0604020202020204" pitchFamily="34" charset="0"/>
              </a:rPr>
              <a:t>OS to see.</a:t>
            </a:r>
            <a:endParaRPr lang="en-US" altLang="zh-CN" sz="1200">
              <a:solidFill>
                <a:schemeClr val="tx1"/>
              </a:solidFill>
              <a:latin typeface="Arial" panose="020B0604020202020204" pitchFamily="34" charset="0"/>
            </a:endParaRPr>
          </a:p>
          <a:p>
            <a:pPr marL="0" indent="0" fontAlgn="auto">
              <a:spcBef>
                <a:spcPts val="700"/>
              </a:spcBef>
              <a:buNone/>
            </a:pPr>
            <a:r>
              <a:rPr lang="en-US" altLang="zh-CN" sz="1200">
                <a:solidFill>
                  <a:schemeClr val="tx1"/>
                </a:solidFill>
                <a:latin typeface="Arial" panose="020B0604020202020204" pitchFamily="34" charset="0"/>
              </a:rPr>
              <a:t>  • SMM code percolates machine check exceptions by setting Core::X86::Msr::PFEH_CFG[GenerateMceOnExit].After</a:t>
            </a:r>
            <a:endParaRPr lang="en-US" altLang="zh-CN" sz="1200">
              <a:solidFill>
                <a:schemeClr val="tx1"/>
              </a:solidFill>
              <a:latin typeface="Arial" panose="020B0604020202020204" pitchFamily="34" charset="0"/>
            </a:endParaRPr>
          </a:p>
          <a:p>
            <a:pPr marL="0" indent="0" fontAlgn="auto">
              <a:spcBef>
                <a:spcPts val="700"/>
              </a:spcBef>
              <a:buNone/>
            </a:pPr>
            <a:r>
              <a:rPr lang="en-US" altLang="zh-CN" sz="1200">
                <a:solidFill>
                  <a:schemeClr val="tx1"/>
                </a:solidFill>
                <a:latin typeface="Arial" panose="020B0604020202020204" pitchFamily="34" charset="0"/>
              </a:rPr>
              <a:t> exiting SMM, hardware generates an MCE and the state in uncloaked MCA Banks is visible to the operating system.</a:t>
            </a:r>
            <a:endParaRPr lang="en-US" altLang="zh-CN" sz="1200">
              <a:solidFill>
                <a:schemeClr val="tx1"/>
              </a:solidFill>
              <a:latin typeface="Arial" panose="020B0604020202020204" pitchFamily="34" charset="0"/>
            </a:endParaRPr>
          </a:p>
          <a:p>
            <a:pPr marL="0" indent="0" fontAlgn="auto">
              <a:spcBef>
                <a:spcPts val="700"/>
              </a:spcBef>
              <a:buNone/>
            </a:pPr>
            <a:r>
              <a:rPr lang="en-US" altLang="zh-CN" sz="1200">
                <a:solidFill>
                  <a:schemeClr val="tx1"/>
                </a:solidFill>
                <a:latin typeface="Arial" panose="020B0604020202020204" pitchFamily="34" charset="0"/>
              </a:rPr>
              <a:t>  • SMM code percolates deferred error interrupts by setting Core::X86::Msr::PFEH_CFG[GenerateDeferredLvtOnExit]. </a:t>
            </a:r>
            <a:endParaRPr lang="en-US" altLang="zh-CN" sz="1200">
              <a:solidFill>
                <a:schemeClr val="tx1"/>
              </a:solidFill>
              <a:latin typeface="Arial" panose="020B0604020202020204" pitchFamily="34" charset="0"/>
            </a:endParaRPr>
          </a:p>
          <a:p>
            <a:pPr marL="0" indent="0" fontAlgn="auto">
              <a:spcBef>
                <a:spcPts val="700"/>
              </a:spcBef>
              <a:buNone/>
            </a:pPr>
            <a:r>
              <a:rPr lang="en-US" altLang="zh-CN" sz="1200">
                <a:solidFill>
                  <a:schemeClr val="tx1"/>
                </a:solidFill>
                <a:latin typeface="Arial" panose="020B0604020202020204" pitchFamily="34" charset="0"/>
              </a:rPr>
              <a:t>After exiting SMM, hardware generates a deferred error interrupt and the state in uncloaked MCA banks is visible to the </a:t>
            </a:r>
            <a:endParaRPr lang="en-US" altLang="zh-CN" sz="1200">
              <a:solidFill>
                <a:schemeClr val="tx1"/>
              </a:solidFill>
              <a:latin typeface="Arial" panose="020B0604020202020204" pitchFamily="34" charset="0"/>
            </a:endParaRPr>
          </a:p>
          <a:p>
            <a:pPr marL="0" indent="0" fontAlgn="auto">
              <a:spcBef>
                <a:spcPts val="700"/>
              </a:spcBef>
              <a:buNone/>
            </a:pPr>
            <a:r>
              <a:rPr lang="en-US" altLang="zh-CN" sz="1200">
                <a:solidFill>
                  <a:schemeClr val="tx1"/>
                </a:solidFill>
                <a:latin typeface="Arial" panose="020B0604020202020204" pitchFamily="34" charset="0"/>
              </a:rPr>
              <a:t>operating system.</a:t>
            </a:r>
            <a:endParaRPr lang="en-US" altLang="zh-CN" sz="1200">
              <a:solidFill>
                <a:schemeClr val="tx1"/>
              </a:solidFill>
              <a:latin typeface="Arial" panose="020B0604020202020204" pitchFamily="34" charset="0"/>
            </a:endParaRPr>
          </a:p>
          <a:p>
            <a:pPr marL="0" indent="0" fontAlgn="auto">
              <a:spcBef>
                <a:spcPts val="700"/>
              </a:spcBef>
              <a:buNone/>
            </a:pPr>
            <a:r>
              <a:rPr lang="en-US" altLang="zh-CN" sz="1200">
                <a:solidFill>
                  <a:schemeClr val="tx1"/>
                </a:solidFill>
                <a:latin typeface="Arial" panose="020B0604020202020204" pitchFamily="34" charset="0"/>
              </a:rPr>
              <a:t>  • If SMM code sets both Core::X86::Msr::PFEH_CFG[GenerateMceOnExit] and </a:t>
            </a:r>
            <a:endParaRPr lang="en-US" altLang="zh-CN" sz="1200">
              <a:solidFill>
                <a:schemeClr val="tx1"/>
              </a:solidFill>
              <a:latin typeface="Arial" panose="020B0604020202020204" pitchFamily="34" charset="0"/>
            </a:endParaRPr>
          </a:p>
          <a:p>
            <a:pPr marL="0" indent="0" fontAlgn="auto">
              <a:spcBef>
                <a:spcPts val="700"/>
              </a:spcBef>
              <a:buNone/>
            </a:pPr>
            <a:r>
              <a:rPr lang="en-US" altLang="zh-CN" sz="1200">
                <a:solidFill>
                  <a:schemeClr val="tx1"/>
                </a:solidFill>
                <a:latin typeface="Arial" panose="020B0604020202020204" pitchFamily="34" charset="0"/>
              </a:rPr>
              <a:t>Core::X86::Msr::PFEH_CFG[GenerateDeferredLvtOnExit], both an MCE and a deferred error interrupt is generated.</a:t>
            </a:r>
            <a:endParaRPr lang="en-US" altLang="zh-CN" sz="1200">
              <a:solidFill>
                <a:schemeClr val="tx1"/>
              </a:solidFill>
              <a:latin typeface="Arial" panose="020B0604020202020204" pitchFamily="34" charset="0"/>
            </a:endParaRPr>
          </a:p>
          <a:p>
            <a:pPr marL="0" indent="0" fontAlgn="auto">
              <a:spcBef>
                <a:spcPts val="700"/>
              </a:spcBef>
              <a:buNone/>
            </a:pPr>
            <a:endParaRPr lang="en-US" altLang="zh-CN" sz="1200">
              <a:solidFill>
                <a:schemeClr val="tx1"/>
              </a:solidFill>
              <a:latin typeface="Arial" panose="020B0604020202020204" pitchFamily="34" charset="0"/>
            </a:endParaRPr>
          </a:p>
        </p:txBody>
      </p:sp>
      <p:sp>
        <p:nvSpPr>
          <p:cNvPr id="4" name="矩形 3"/>
          <p:cNvSpPr/>
          <p:nvPr/>
        </p:nvSpPr>
        <p:spPr>
          <a:xfrm>
            <a:off x="358140" y="214630"/>
            <a:ext cx="99568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PFEH</a:t>
            </a:r>
            <a:endParaRPr lang="en-US" altLang="zh-CN" sz="2400" b="1">
              <a:solidFill>
                <a:schemeClr val="tx2"/>
              </a:solidFill>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549005" cy="4240530"/>
          </a:xfrm>
        </p:spPr>
        <p:txBody>
          <a:bodyPr/>
          <a:lstStyle/>
          <a:p>
            <a:pPr marL="0" indent="0" fontAlgn="auto">
              <a:spcBef>
                <a:spcPts val="700"/>
              </a:spcBef>
              <a:buNone/>
            </a:pPr>
            <a:r>
              <a:rPr lang="zh-CN" altLang="en-US" sz="1600" b="1">
                <a:solidFill>
                  <a:schemeClr val="tx1"/>
                </a:solidFill>
                <a:latin typeface="Arial" panose="020B0604020202020204" pitchFamily="34" charset="0"/>
                <a:sym typeface="+mn-ea"/>
              </a:rPr>
              <a:t>进入</a:t>
            </a:r>
            <a:r>
              <a:rPr lang="en-US" altLang="zh-CN" sz="1600" b="1">
                <a:solidFill>
                  <a:schemeClr val="tx1"/>
                </a:solidFill>
                <a:latin typeface="Arial" panose="020B0604020202020204" pitchFamily="34" charset="0"/>
                <a:sym typeface="+mn-ea"/>
              </a:rPr>
              <a:t>SMI</a:t>
            </a:r>
            <a:r>
              <a:rPr lang="zh-CN" altLang="en-US" sz="1600" b="1">
                <a:solidFill>
                  <a:schemeClr val="tx1"/>
                </a:solidFill>
                <a:latin typeface="Arial" panose="020B0604020202020204" pitchFamily="34" charset="0"/>
                <a:sym typeface="+mn-ea"/>
              </a:rPr>
              <a:t>后会去获取</a:t>
            </a:r>
            <a:r>
              <a:rPr lang="en-US" altLang="zh-CN" sz="1600" b="1">
                <a:solidFill>
                  <a:schemeClr val="tx1"/>
                </a:solidFill>
                <a:latin typeface="Arial" panose="020B0604020202020204" pitchFamily="34" charset="0"/>
                <a:sym typeface="+mn-ea"/>
              </a:rPr>
              <a:t>local smi status</a:t>
            </a:r>
            <a:r>
              <a:rPr lang="zh-CN" altLang="en-US" sz="1600" b="1">
                <a:solidFill>
                  <a:schemeClr val="tx1"/>
                </a:solidFill>
                <a:latin typeface="Arial" panose="020B0604020202020204" pitchFamily="34" charset="0"/>
                <a:sym typeface="+mn-ea"/>
              </a:rPr>
              <a:t>寄存器的值以及出现错误的</a:t>
            </a:r>
            <a:r>
              <a:rPr lang="en-US" altLang="zh-CN" sz="1600" b="1">
                <a:solidFill>
                  <a:schemeClr val="tx1"/>
                </a:solidFill>
                <a:latin typeface="Arial" panose="020B0604020202020204" pitchFamily="34" charset="0"/>
                <a:sym typeface="+mn-ea"/>
              </a:rPr>
              <a:t>bank</a:t>
            </a:r>
            <a:r>
              <a:rPr lang="zh-CN" altLang="en-US" sz="1600" b="1">
                <a:solidFill>
                  <a:schemeClr val="tx1"/>
                </a:solidFill>
                <a:latin typeface="Arial" panose="020B0604020202020204" pitchFamily="34" charset="0"/>
                <a:sym typeface="+mn-ea"/>
              </a:rPr>
              <a:t>数量</a:t>
            </a:r>
            <a:endParaRPr lang="en-US" altLang="zh-CN" sz="1600" b="1">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8" name="图片 7"/>
          <p:cNvPicPr>
            <a:picLocks noChangeAspect="1"/>
          </p:cNvPicPr>
          <p:nvPr/>
        </p:nvPicPr>
        <p:blipFill>
          <a:blip r:embed="rId1"/>
          <a:stretch>
            <a:fillRect/>
          </a:stretch>
        </p:blipFill>
        <p:spPr>
          <a:xfrm>
            <a:off x="996950" y="1468120"/>
            <a:ext cx="6884670" cy="31134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549005" cy="4240530"/>
          </a:xfrm>
        </p:spPr>
        <p:txBody>
          <a:bodyPr/>
          <a:lstStyle/>
          <a:p>
            <a:pPr marL="0" indent="0" fontAlgn="auto">
              <a:spcBef>
                <a:spcPts val="700"/>
              </a:spcBef>
              <a:buNone/>
            </a:pPr>
            <a:r>
              <a:rPr lang="zh-CN" altLang="en-US" sz="1600" b="1">
                <a:solidFill>
                  <a:schemeClr val="tx1"/>
                </a:solidFill>
                <a:latin typeface="Arial" panose="020B0604020202020204" pitchFamily="34" charset="0"/>
                <a:sym typeface="+mn-ea"/>
              </a:rPr>
              <a:t>进入</a:t>
            </a:r>
            <a:r>
              <a:rPr lang="en-US" altLang="zh-CN" sz="1600" b="1">
                <a:solidFill>
                  <a:schemeClr val="tx1"/>
                </a:solidFill>
                <a:latin typeface="Arial" panose="020B0604020202020204" pitchFamily="34" charset="0"/>
                <a:sym typeface="+mn-ea"/>
              </a:rPr>
              <a:t>SMI</a:t>
            </a:r>
            <a:r>
              <a:rPr lang="zh-CN" altLang="en-US" sz="1600" b="1">
                <a:solidFill>
                  <a:schemeClr val="tx1"/>
                </a:solidFill>
                <a:latin typeface="Arial" panose="020B0604020202020204" pitchFamily="34" charset="0"/>
                <a:sym typeface="+mn-ea"/>
              </a:rPr>
              <a:t>后会检查每个</a:t>
            </a:r>
            <a:r>
              <a:rPr lang="en-US" altLang="zh-CN" sz="1600" b="1">
                <a:solidFill>
                  <a:schemeClr val="tx1"/>
                </a:solidFill>
                <a:latin typeface="Arial" panose="020B0604020202020204" pitchFamily="34" charset="0"/>
                <a:sym typeface="+mn-ea"/>
              </a:rPr>
              <a:t>CPU</a:t>
            </a:r>
            <a:r>
              <a:rPr lang="zh-CN" altLang="en-US" sz="1600" b="1">
                <a:solidFill>
                  <a:schemeClr val="tx1"/>
                </a:solidFill>
                <a:latin typeface="Arial" panose="020B0604020202020204" pitchFamily="34" charset="0"/>
                <a:sym typeface="+mn-ea"/>
              </a:rPr>
              <a:t>的</a:t>
            </a:r>
            <a:r>
              <a:rPr lang="en-US" altLang="zh-CN" sz="1600" b="1">
                <a:solidFill>
                  <a:schemeClr val="tx1"/>
                </a:solidFill>
                <a:latin typeface="Arial" panose="020B0604020202020204" pitchFamily="34" charset="0"/>
                <a:sym typeface="+mn-ea"/>
              </a:rPr>
              <a:t>local smi status</a:t>
            </a:r>
            <a:r>
              <a:rPr lang="zh-CN" altLang="en-US" sz="1600" b="1">
                <a:solidFill>
                  <a:schemeClr val="tx1"/>
                </a:solidFill>
                <a:latin typeface="Arial" panose="020B0604020202020204" pitchFamily="34" charset="0"/>
                <a:sym typeface="+mn-ea"/>
              </a:rPr>
              <a:t>以及出现错误的</a:t>
            </a:r>
            <a:r>
              <a:rPr lang="en-US" altLang="zh-CN" sz="1600" b="1">
                <a:solidFill>
                  <a:schemeClr val="tx1"/>
                </a:solidFill>
                <a:latin typeface="Arial" panose="020B0604020202020204" pitchFamily="34" charset="0"/>
                <a:sym typeface="+mn-ea"/>
              </a:rPr>
              <a:t>bank</a:t>
            </a:r>
            <a:r>
              <a:rPr lang="zh-CN" altLang="en-US" sz="1600" b="1">
                <a:solidFill>
                  <a:schemeClr val="tx1"/>
                </a:solidFill>
                <a:latin typeface="Arial" panose="020B0604020202020204" pitchFamily="34" charset="0"/>
                <a:sym typeface="+mn-ea"/>
              </a:rPr>
              <a:t>数量</a:t>
            </a:r>
            <a:endParaRPr lang="en-US" altLang="zh-CN" sz="1600" b="1">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7" name="图片 6"/>
          <p:cNvPicPr>
            <a:picLocks noChangeAspect="1"/>
          </p:cNvPicPr>
          <p:nvPr/>
        </p:nvPicPr>
        <p:blipFill>
          <a:blip r:embed="rId1"/>
          <a:stretch>
            <a:fillRect/>
          </a:stretch>
        </p:blipFill>
        <p:spPr>
          <a:xfrm>
            <a:off x="280035" y="3580130"/>
            <a:ext cx="5326380" cy="1267460"/>
          </a:xfrm>
          <a:prstGeom prst="rect">
            <a:avLst/>
          </a:prstGeom>
        </p:spPr>
      </p:pic>
      <p:pic>
        <p:nvPicPr>
          <p:cNvPr id="5" name="图片 4"/>
          <p:cNvPicPr>
            <a:picLocks noChangeAspect="1"/>
          </p:cNvPicPr>
          <p:nvPr/>
        </p:nvPicPr>
        <p:blipFill>
          <a:blip r:embed="rId2"/>
          <a:stretch>
            <a:fillRect/>
          </a:stretch>
        </p:blipFill>
        <p:spPr>
          <a:xfrm>
            <a:off x="358140" y="1180465"/>
            <a:ext cx="4749800" cy="2399665"/>
          </a:xfrm>
          <a:prstGeom prst="rect">
            <a:avLst/>
          </a:prstGeom>
        </p:spPr>
      </p:pic>
      <p:sp>
        <p:nvSpPr>
          <p:cNvPr id="8" name="圆角矩形 7"/>
          <p:cNvSpPr/>
          <p:nvPr/>
        </p:nvSpPr>
        <p:spPr>
          <a:xfrm>
            <a:off x="628015" y="1910715"/>
            <a:ext cx="1389380" cy="16383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628015" y="2943225"/>
            <a:ext cx="2441575" cy="14160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628015" y="2490470"/>
            <a:ext cx="1254760" cy="13462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箭头连接符 10"/>
          <p:cNvCxnSpPr>
            <a:stCxn id="8" idx="3"/>
          </p:cNvCxnSpPr>
          <p:nvPr/>
        </p:nvCxnSpPr>
        <p:spPr>
          <a:xfrm>
            <a:off x="2017395" y="1992630"/>
            <a:ext cx="4113530" cy="283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3094355" y="2656840"/>
            <a:ext cx="3014345" cy="325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166620" y="2350770"/>
            <a:ext cx="3964305" cy="971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355080" y="2183765"/>
            <a:ext cx="2172970" cy="306705"/>
          </a:xfrm>
          <a:prstGeom prst="rect">
            <a:avLst/>
          </a:prstGeom>
          <a:noFill/>
        </p:spPr>
        <p:txBody>
          <a:bodyPr wrap="square" rtlCol="0">
            <a:spAutoFit/>
          </a:bodyPr>
          <a:p>
            <a:r>
              <a:rPr lang="en-US" altLang="zh-CN"/>
              <a:t>SMI</a:t>
            </a:r>
            <a:r>
              <a:rPr lang="zh-CN" altLang="en-US"/>
              <a:t>生成的原因</a:t>
            </a:r>
            <a:endParaRPr lang="zh-CN" altLang="en-US"/>
          </a:p>
        </p:txBody>
      </p:sp>
      <p:sp>
        <p:nvSpPr>
          <p:cNvPr id="15" name="圆角矩形 14"/>
          <p:cNvSpPr/>
          <p:nvPr/>
        </p:nvSpPr>
        <p:spPr>
          <a:xfrm>
            <a:off x="6138545" y="1865630"/>
            <a:ext cx="1847215" cy="9779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549005" cy="4240530"/>
          </a:xfrm>
        </p:spPr>
        <p:txBody>
          <a:bodyPr/>
          <a:lstStyle/>
          <a:p>
            <a:pPr marL="0" indent="0" fontAlgn="auto">
              <a:spcBef>
                <a:spcPts val="700"/>
              </a:spcBef>
              <a:buNone/>
            </a:pPr>
            <a:r>
              <a:rPr lang="zh-CN" altLang="en-US" sz="1600" b="1">
                <a:solidFill>
                  <a:schemeClr val="tx1"/>
                </a:solidFill>
                <a:latin typeface="Arial" panose="020B0604020202020204" pitchFamily="34" charset="0"/>
              </a:rPr>
              <a:t>判断</a:t>
            </a:r>
            <a:r>
              <a:rPr lang="en-US" altLang="zh-CN" sz="1600" b="1">
                <a:solidFill>
                  <a:schemeClr val="tx1"/>
                </a:solidFill>
                <a:latin typeface="Arial" panose="020B0604020202020204" pitchFamily="34" charset="0"/>
              </a:rPr>
              <a:t>SMI</a:t>
            </a:r>
            <a:r>
              <a:rPr lang="zh-CN" altLang="en-US" sz="1600" b="1">
                <a:solidFill>
                  <a:schemeClr val="tx1"/>
                </a:solidFill>
                <a:latin typeface="Arial" panose="020B0604020202020204" pitchFamily="34" charset="0"/>
              </a:rPr>
              <a:t>来源</a:t>
            </a:r>
            <a:endParaRPr lang="zh-CN" altLang="en-US" sz="1600" b="1">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14" name="图片 13"/>
          <p:cNvPicPr>
            <a:picLocks noChangeAspect="1"/>
          </p:cNvPicPr>
          <p:nvPr/>
        </p:nvPicPr>
        <p:blipFill>
          <a:blip r:embed="rId1"/>
          <a:stretch>
            <a:fillRect/>
          </a:stretch>
        </p:blipFill>
        <p:spPr>
          <a:xfrm>
            <a:off x="358140" y="2412365"/>
            <a:ext cx="8172450" cy="12255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549005" cy="4240530"/>
          </a:xfrm>
        </p:spPr>
        <p:txBody>
          <a:bodyPr/>
          <a:lstStyle/>
          <a:p>
            <a:pPr marL="0" indent="0" fontAlgn="auto">
              <a:spcBef>
                <a:spcPts val="700"/>
              </a:spcBef>
              <a:buNone/>
            </a:pPr>
            <a:r>
              <a:rPr lang="zh-CN" sz="1600" b="1">
                <a:solidFill>
                  <a:schemeClr val="tx1"/>
                </a:solidFill>
                <a:latin typeface="Arial" panose="020B0604020202020204" pitchFamily="34" charset="0"/>
              </a:rPr>
              <a:t>收集并记录</a:t>
            </a:r>
            <a:r>
              <a:rPr lang="en-US" altLang="zh-CN" sz="1600" b="1">
                <a:solidFill>
                  <a:schemeClr val="tx1"/>
                </a:solidFill>
                <a:latin typeface="Arial" panose="020B0604020202020204" pitchFamily="34" charset="0"/>
              </a:rPr>
              <a:t>MCA</a:t>
            </a:r>
            <a:r>
              <a:rPr lang="zh-CN" altLang="en-US" sz="1600" b="1">
                <a:solidFill>
                  <a:schemeClr val="tx1"/>
                </a:solidFill>
                <a:latin typeface="Arial" panose="020B0604020202020204" pitchFamily="34" charset="0"/>
              </a:rPr>
              <a:t>信息</a:t>
            </a:r>
            <a:endParaRPr lang="zh-CN" altLang="en-US" sz="1600" b="1">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358140" y="1163320"/>
            <a:ext cx="6824345" cy="316230"/>
          </a:xfrm>
          <a:prstGeom prst="rect">
            <a:avLst/>
          </a:prstGeom>
        </p:spPr>
      </p:pic>
      <p:pic>
        <p:nvPicPr>
          <p:cNvPr id="6" name="图片 5"/>
          <p:cNvPicPr>
            <a:picLocks noChangeAspect="1"/>
          </p:cNvPicPr>
          <p:nvPr/>
        </p:nvPicPr>
        <p:blipFill>
          <a:blip r:embed="rId2"/>
          <a:stretch>
            <a:fillRect/>
          </a:stretch>
        </p:blipFill>
        <p:spPr>
          <a:xfrm>
            <a:off x="358140" y="1525905"/>
            <a:ext cx="7759700" cy="1981200"/>
          </a:xfrm>
          <a:prstGeom prst="rect">
            <a:avLst/>
          </a:prstGeom>
        </p:spPr>
      </p:pic>
      <p:pic>
        <p:nvPicPr>
          <p:cNvPr id="7" name="图片 6"/>
          <p:cNvPicPr>
            <a:picLocks noChangeAspect="1"/>
          </p:cNvPicPr>
          <p:nvPr/>
        </p:nvPicPr>
        <p:blipFill>
          <a:blip r:embed="rId3"/>
          <a:stretch>
            <a:fillRect/>
          </a:stretch>
        </p:blipFill>
        <p:spPr>
          <a:xfrm>
            <a:off x="358140" y="3507105"/>
            <a:ext cx="7051675" cy="353060"/>
          </a:xfrm>
          <a:prstGeom prst="rect">
            <a:avLst/>
          </a:prstGeom>
        </p:spPr>
      </p:pic>
      <p:sp>
        <p:nvSpPr>
          <p:cNvPr id="9" name="文本框 8"/>
          <p:cNvSpPr txBox="1"/>
          <p:nvPr/>
        </p:nvSpPr>
        <p:spPr>
          <a:xfrm>
            <a:off x="406400" y="3860165"/>
            <a:ext cx="3666490" cy="306705"/>
          </a:xfrm>
          <a:prstGeom prst="rect">
            <a:avLst/>
          </a:prstGeom>
          <a:noFill/>
        </p:spPr>
        <p:txBody>
          <a:bodyPr wrap="square" rtlCol="0">
            <a:spAutoFit/>
          </a:bodyPr>
          <a:p>
            <a:r>
              <a:rPr lang="zh-CN" b="1">
                <a:latin typeface="Arial" panose="020B0604020202020204" pitchFamily="34" charset="0"/>
                <a:sym typeface="+mn-ea"/>
              </a:rPr>
              <a:t>遍历所有</a:t>
            </a:r>
            <a:r>
              <a:rPr lang="en-US" altLang="zh-CN" b="1">
                <a:latin typeface="Arial" panose="020B0604020202020204" pitchFamily="34" charset="0"/>
                <a:sym typeface="+mn-ea"/>
              </a:rPr>
              <a:t>bank</a:t>
            </a:r>
            <a:r>
              <a:rPr lang="zh-CN" altLang="en-US" b="1">
                <a:latin typeface="Arial" panose="020B0604020202020204" pitchFamily="34" charset="0"/>
                <a:sym typeface="+mn-ea"/>
              </a:rPr>
              <a:t>寻找错误</a:t>
            </a:r>
            <a:endParaRPr lang="zh-CN" altLang="en-US"/>
          </a:p>
        </p:txBody>
      </p:sp>
      <p:pic>
        <p:nvPicPr>
          <p:cNvPr id="10" name="图片 9"/>
          <p:cNvPicPr>
            <a:picLocks noChangeAspect="1"/>
          </p:cNvPicPr>
          <p:nvPr/>
        </p:nvPicPr>
        <p:blipFill>
          <a:blip r:embed="rId4"/>
          <a:stretch>
            <a:fillRect/>
          </a:stretch>
        </p:blipFill>
        <p:spPr>
          <a:xfrm>
            <a:off x="358140" y="4112260"/>
            <a:ext cx="6132195" cy="6731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549005" cy="4240530"/>
          </a:xfrm>
        </p:spPr>
        <p:txBody>
          <a:bodyPr/>
          <a:lstStyle/>
          <a:p>
            <a:pPr marL="0" indent="0" fontAlgn="auto">
              <a:spcBef>
                <a:spcPts val="700"/>
              </a:spcBef>
              <a:buNone/>
            </a:pPr>
            <a:r>
              <a:rPr lang="zh-CN" sz="1600" b="1">
                <a:solidFill>
                  <a:schemeClr val="tx1"/>
                </a:solidFill>
                <a:latin typeface="Arial" panose="020B0604020202020204" pitchFamily="34" charset="0"/>
                <a:sym typeface="+mn-ea"/>
              </a:rPr>
              <a:t>Deferred error</a:t>
            </a:r>
            <a:endParaRPr lang="zh-CN" altLang="en-US" sz="1600" b="1">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280035" y="1185545"/>
            <a:ext cx="6454140" cy="3117850"/>
          </a:xfrm>
          <a:prstGeom prst="rect">
            <a:avLst/>
          </a:prstGeom>
        </p:spPr>
      </p:pic>
      <p:sp>
        <p:nvSpPr>
          <p:cNvPr id="8" name="圆角矩形 7"/>
          <p:cNvSpPr/>
          <p:nvPr/>
        </p:nvSpPr>
        <p:spPr>
          <a:xfrm>
            <a:off x="3442970" y="1492250"/>
            <a:ext cx="1635760" cy="20129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4645660" y="2644140"/>
            <a:ext cx="1747520" cy="20129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751840" y="3269615"/>
            <a:ext cx="5033010" cy="20129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箭头连接符 10"/>
          <p:cNvCxnSpPr/>
          <p:nvPr/>
        </p:nvCxnSpPr>
        <p:spPr>
          <a:xfrm flipV="1">
            <a:off x="5078730" y="1450975"/>
            <a:ext cx="2002790" cy="13081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cxnSp>
        <p:nvCxnSpPr>
          <p:cNvPr id="12" name="直接箭头连接符 11"/>
          <p:cNvCxnSpPr>
            <a:endCxn id="16" idx="1"/>
          </p:cNvCxnSpPr>
          <p:nvPr/>
        </p:nvCxnSpPr>
        <p:spPr>
          <a:xfrm flipV="1">
            <a:off x="6393180" y="2636520"/>
            <a:ext cx="830580" cy="12065"/>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15" name="文本框 14"/>
          <p:cNvSpPr txBox="1"/>
          <p:nvPr/>
        </p:nvSpPr>
        <p:spPr>
          <a:xfrm>
            <a:off x="7019925" y="1219835"/>
            <a:ext cx="1948180" cy="5219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a:t>目前错误为</a:t>
            </a:r>
            <a:r>
              <a:rPr lang="en-US" altLang="zh-CN"/>
              <a:t>Deferred error</a:t>
            </a:r>
            <a:endParaRPr lang="en-US" altLang="zh-CN"/>
          </a:p>
        </p:txBody>
      </p:sp>
      <p:sp>
        <p:nvSpPr>
          <p:cNvPr id="16" name="文本框 15"/>
          <p:cNvSpPr txBox="1"/>
          <p:nvPr/>
        </p:nvSpPr>
        <p:spPr>
          <a:xfrm>
            <a:off x="7223760" y="2375535"/>
            <a:ext cx="1702435" cy="52197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r>
              <a:rPr lang="zh-CN" altLang="en-US"/>
              <a:t>在退出</a:t>
            </a:r>
            <a:r>
              <a:rPr lang="en-US" altLang="zh-CN"/>
              <a:t>SMM</a:t>
            </a:r>
            <a:r>
              <a:rPr lang="zh-CN" altLang="en-US"/>
              <a:t>后生成一个</a:t>
            </a:r>
            <a:r>
              <a:rPr lang="en-US" altLang="zh-CN"/>
              <a:t>LVT</a:t>
            </a:r>
            <a:r>
              <a:rPr lang="zh-CN" altLang="en-US"/>
              <a:t>中断</a:t>
            </a:r>
            <a:endParaRPr lang="zh-CN" altLang="en-US"/>
          </a:p>
        </p:txBody>
      </p:sp>
      <p:cxnSp>
        <p:nvCxnSpPr>
          <p:cNvPr id="17" name="直接箭头连接符 16"/>
          <p:cNvCxnSpPr/>
          <p:nvPr/>
        </p:nvCxnSpPr>
        <p:spPr>
          <a:xfrm>
            <a:off x="5784850" y="3376295"/>
            <a:ext cx="1621790" cy="8001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19" name="文本框 18"/>
          <p:cNvSpPr txBox="1"/>
          <p:nvPr/>
        </p:nvSpPr>
        <p:spPr>
          <a:xfrm>
            <a:off x="7399020" y="3321685"/>
            <a:ext cx="1523365" cy="52197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r>
              <a:rPr lang="en-US" altLang="zh-CN"/>
              <a:t>Uncloak MCA</a:t>
            </a:r>
            <a:r>
              <a:rPr lang="zh-CN" altLang="en-US"/>
              <a:t>寄存器</a:t>
            </a: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904875"/>
            <a:ext cx="8549005" cy="4240530"/>
          </a:xfrm>
        </p:spPr>
        <p:txBody>
          <a:bodyPr/>
          <a:lstStyle/>
          <a:p>
            <a:pPr marL="0" indent="0" fontAlgn="auto">
              <a:spcBef>
                <a:spcPts val="700"/>
              </a:spcBef>
              <a:buNone/>
            </a:pPr>
            <a:r>
              <a:rPr lang="zh-CN" sz="1600" b="1">
                <a:solidFill>
                  <a:schemeClr val="tx1"/>
                </a:solidFill>
                <a:latin typeface="Arial" panose="020B0604020202020204" pitchFamily="34" charset="0"/>
                <a:sym typeface="+mn-ea"/>
              </a:rPr>
              <a:t>Deferred error</a:t>
            </a:r>
            <a:endParaRPr lang="zh-CN" altLang="en-US" sz="1600" b="1">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280035" y="1185545"/>
            <a:ext cx="6454140" cy="3117850"/>
          </a:xfrm>
          <a:prstGeom prst="rect">
            <a:avLst/>
          </a:prstGeom>
        </p:spPr>
      </p:pic>
      <p:sp>
        <p:nvSpPr>
          <p:cNvPr id="8" name="圆角矩形 7"/>
          <p:cNvSpPr/>
          <p:nvPr/>
        </p:nvSpPr>
        <p:spPr>
          <a:xfrm>
            <a:off x="3442970" y="1492250"/>
            <a:ext cx="1635760" cy="20129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751840" y="2973070"/>
            <a:ext cx="5033010" cy="20129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751840" y="3269615"/>
            <a:ext cx="5033010" cy="20129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箭头连接符 10"/>
          <p:cNvCxnSpPr/>
          <p:nvPr/>
        </p:nvCxnSpPr>
        <p:spPr>
          <a:xfrm flipV="1">
            <a:off x="5078730" y="1450975"/>
            <a:ext cx="2002790" cy="13081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cxnSp>
        <p:nvCxnSpPr>
          <p:cNvPr id="12" name="直接箭头连接符 11"/>
          <p:cNvCxnSpPr>
            <a:stCxn id="9" idx="3"/>
            <a:endCxn id="16" idx="1"/>
          </p:cNvCxnSpPr>
          <p:nvPr/>
        </p:nvCxnSpPr>
        <p:spPr>
          <a:xfrm>
            <a:off x="5784850" y="3074035"/>
            <a:ext cx="1433830" cy="50546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15" name="文本框 14"/>
          <p:cNvSpPr txBox="1"/>
          <p:nvPr/>
        </p:nvSpPr>
        <p:spPr>
          <a:xfrm>
            <a:off x="7019925" y="1219835"/>
            <a:ext cx="1948180" cy="5219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a:t>目前错误为</a:t>
            </a:r>
            <a:r>
              <a:rPr lang="en-US" altLang="zh-CN"/>
              <a:t>Deferred error</a:t>
            </a:r>
            <a:endParaRPr lang="en-US" altLang="zh-CN"/>
          </a:p>
        </p:txBody>
      </p:sp>
      <p:sp>
        <p:nvSpPr>
          <p:cNvPr id="16" name="文本框 15"/>
          <p:cNvSpPr txBox="1"/>
          <p:nvPr/>
        </p:nvSpPr>
        <p:spPr>
          <a:xfrm>
            <a:off x="7218680" y="3318510"/>
            <a:ext cx="1702435" cy="52197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r>
              <a:rPr lang="zh-CN" altLang="en-US"/>
              <a:t>在退出</a:t>
            </a:r>
            <a:r>
              <a:rPr lang="en-US" altLang="zh-CN"/>
              <a:t>SMM</a:t>
            </a:r>
            <a:r>
              <a:rPr lang="zh-CN" altLang="en-US"/>
              <a:t>后生成一个</a:t>
            </a:r>
            <a:r>
              <a:rPr lang="en-US" altLang="zh-CN"/>
              <a:t>LVT</a:t>
            </a:r>
            <a:r>
              <a:rPr lang="zh-CN" altLang="en-US"/>
              <a:t>中断</a:t>
            </a:r>
            <a:endParaRPr lang="zh-CN" altLang="en-US"/>
          </a:p>
        </p:txBody>
      </p:sp>
      <p:cxnSp>
        <p:nvCxnSpPr>
          <p:cNvPr id="17" name="直接箭头连接符 16"/>
          <p:cNvCxnSpPr>
            <a:endCxn id="19" idx="1"/>
          </p:cNvCxnSpPr>
          <p:nvPr/>
        </p:nvCxnSpPr>
        <p:spPr>
          <a:xfrm>
            <a:off x="5784850" y="3376295"/>
            <a:ext cx="1542415" cy="97028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19" name="文本框 18"/>
          <p:cNvSpPr txBox="1"/>
          <p:nvPr/>
        </p:nvSpPr>
        <p:spPr>
          <a:xfrm>
            <a:off x="7327265" y="4085590"/>
            <a:ext cx="1523365" cy="52197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r>
              <a:rPr lang="en-US" altLang="zh-CN"/>
              <a:t>Uncloak MCA</a:t>
            </a:r>
            <a:r>
              <a:rPr lang="zh-CN" altLang="en-US"/>
              <a:t>寄存器</a:t>
            </a:r>
            <a:endParaRPr lang="zh-CN" altLang="en-US"/>
          </a:p>
        </p:txBody>
      </p:sp>
      <p:sp>
        <p:nvSpPr>
          <p:cNvPr id="5" name="圆角矩形 4"/>
          <p:cNvSpPr/>
          <p:nvPr/>
        </p:nvSpPr>
        <p:spPr>
          <a:xfrm>
            <a:off x="4653280" y="2642235"/>
            <a:ext cx="1778000" cy="20129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a:stCxn id="5" idx="3"/>
            <a:endCxn id="13" idx="1"/>
          </p:cNvCxnSpPr>
          <p:nvPr/>
        </p:nvCxnSpPr>
        <p:spPr>
          <a:xfrm flipV="1">
            <a:off x="6431280" y="2588895"/>
            <a:ext cx="824865" cy="154305"/>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13" name="文本框 12"/>
          <p:cNvSpPr txBox="1"/>
          <p:nvPr/>
        </p:nvSpPr>
        <p:spPr>
          <a:xfrm>
            <a:off x="7256145" y="2219960"/>
            <a:ext cx="1664970" cy="73723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r>
              <a:rPr lang="zh-CN" altLang="en-US"/>
              <a:t>记录</a:t>
            </a:r>
            <a:r>
              <a:rPr lang="en-US" altLang="zh-CN"/>
              <a:t>Deferred error</a:t>
            </a:r>
            <a:r>
              <a:rPr lang="zh-CN" altLang="en-US"/>
              <a:t>时生成的中断类型</a:t>
            </a: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107950" y="904875"/>
            <a:ext cx="8757920" cy="4188460"/>
          </a:xfrm>
        </p:spPr>
        <p:txBody>
          <a:bodyPr/>
          <a:lstStyle/>
          <a:p>
            <a:pPr marL="0" indent="0" fontAlgn="auto">
              <a:spcBef>
                <a:spcPts val="700"/>
              </a:spcBef>
              <a:buNone/>
            </a:pPr>
            <a:r>
              <a:rPr lang="en-US" sz="1600" b="1">
                <a:solidFill>
                  <a:schemeClr val="tx1"/>
                </a:solidFill>
                <a:latin typeface="Arial" panose="020B0604020202020204" pitchFamily="34" charset="0"/>
              </a:rPr>
              <a:t>PFEH_CFG &amp; PFEH_CLOAK_CFG</a:t>
            </a:r>
            <a:endParaRPr lang="en-US" sz="1600" b="1">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406400" y="1396365"/>
            <a:ext cx="4510405" cy="1791970"/>
          </a:xfrm>
          <a:prstGeom prst="rect">
            <a:avLst/>
          </a:prstGeom>
        </p:spPr>
      </p:pic>
      <p:sp>
        <p:nvSpPr>
          <p:cNvPr id="6" name="矩形 5"/>
          <p:cNvSpPr/>
          <p:nvPr/>
        </p:nvSpPr>
        <p:spPr>
          <a:xfrm>
            <a:off x="406400" y="1612265"/>
            <a:ext cx="1598295" cy="17970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2"/>
          <a:stretch>
            <a:fillRect/>
          </a:stretch>
        </p:blipFill>
        <p:spPr>
          <a:xfrm>
            <a:off x="358140" y="3213100"/>
            <a:ext cx="6755130" cy="19316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605790"/>
            <a:ext cx="8549005" cy="4539615"/>
          </a:xfrm>
        </p:spPr>
        <p:txBody>
          <a:bodyPr/>
          <a:lstStyle/>
          <a:p>
            <a:pPr marL="0" indent="0" fontAlgn="auto">
              <a:spcBef>
                <a:spcPts val="700"/>
              </a:spcBef>
              <a:buNone/>
            </a:pPr>
            <a:r>
              <a:rPr lang="en-US" altLang="zh-CN" sz="1600" b="1">
                <a:solidFill>
                  <a:schemeClr val="tx1"/>
                </a:solidFill>
                <a:latin typeface="Arial" panose="020B0604020202020204" pitchFamily="34" charset="0"/>
                <a:sym typeface="+mn-ea"/>
              </a:rPr>
              <a:t>Threshold</a:t>
            </a:r>
            <a:r>
              <a:rPr lang="zh-CN" sz="1600" b="1">
                <a:solidFill>
                  <a:schemeClr val="tx1"/>
                </a:solidFill>
                <a:latin typeface="Arial" panose="020B0604020202020204" pitchFamily="34" charset="0"/>
                <a:sym typeface="+mn-ea"/>
              </a:rPr>
              <a:t> error</a:t>
            </a:r>
            <a:endParaRPr lang="zh-CN" altLang="en-US" sz="1600" b="1">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sp>
        <p:nvSpPr>
          <p:cNvPr id="8" name="圆角矩形 7"/>
          <p:cNvSpPr/>
          <p:nvPr/>
        </p:nvSpPr>
        <p:spPr>
          <a:xfrm>
            <a:off x="3442970" y="1492250"/>
            <a:ext cx="1635760" cy="20129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4645660" y="2644140"/>
            <a:ext cx="1747520" cy="20129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751840" y="3269615"/>
            <a:ext cx="5033010" cy="20129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1"/>
          <a:stretch>
            <a:fillRect/>
          </a:stretch>
        </p:blipFill>
        <p:spPr>
          <a:xfrm>
            <a:off x="207010" y="995045"/>
            <a:ext cx="6257925" cy="4015740"/>
          </a:xfrm>
          <a:prstGeom prst="rect">
            <a:avLst/>
          </a:prstGeom>
        </p:spPr>
      </p:pic>
      <p:sp>
        <p:nvSpPr>
          <p:cNvPr id="7" name="圆角矩形 6"/>
          <p:cNvSpPr/>
          <p:nvPr/>
        </p:nvSpPr>
        <p:spPr>
          <a:xfrm>
            <a:off x="640080" y="3635375"/>
            <a:ext cx="4248785" cy="21653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699135" y="3895090"/>
            <a:ext cx="4570095" cy="20129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箭头连接符 13"/>
          <p:cNvCxnSpPr/>
          <p:nvPr/>
        </p:nvCxnSpPr>
        <p:spPr>
          <a:xfrm>
            <a:off x="4888865" y="3749675"/>
            <a:ext cx="1929130" cy="2032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cxnSp>
        <p:nvCxnSpPr>
          <p:cNvPr id="18" name="直接箭头连接符 17"/>
          <p:cNvCxnSpPr/>
          <p:nvPr/>
        </p:nvCxnSpPr>
        <p:spPr>
          <a:xfrm flipV="1">
            <a:off x="5269230" y="3859530"/>
            <a:ext cx="1496695" cy="14224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20" name="文本框 19"/>
          <p:cNvSpPr txBox="1"/>
          <p:nvPr/>
        </p:nvSpPr>
        <p:spPr>
          <a:xfrm>
            <a:off x="6817995" y="3562350"/>
            <a:ext cx="1814195" cy="73723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r>
              <a:rPr lang="zh-CN" altLang="en-US"/>
              <a:t>如果错误为</a:t>
            </a:r>
            <a:r>
              <a:rPr lang="en-US" altLang="zh-CN"/>
              <a:t>UCE</a:t>
            </a:r>
            <a:r>
              <a:rPr lang="zh-CN" altLang="en-US"/>
              <a:t>的话则退出</a:t>
            </a:r>
            <a:r>
              <a:rPr lang="en-US" altLang="zh-CN"/>
              <a:t>SMM</a:t>
            </a:r>
            <a:r>
              <a:rPr lang="zh-CN" altLang="en-US"/>
              <a:t>后生成</a:t>
            </a:r>
            <a:r>
              <a:rPr lang="en-US" altLang="zh-CN"/>
              <a:t>#MC</a:t>
            </a:r>
            <a:endParaRPr lang="en-US" altLang="zh-C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605790"/>
            <a:ext cx="8771890" cy="4539615"/>
          </a:xfrm>
        </p:spPr>
        <p:txBody>
          <a:bodyPr/>
          <a:lstStyle/>
          <a:p>
            <a:pPr marL="0" lvl="1" indent="0" algn="l">
              <a:buClrTx/>
              <a:buSzTx/>
              <a:buFont typeface="Wingdings" panose="05000000000000000000" pitchFamily="2" charset="2"/>
              <a:buNone/>
            </a:pPr>
            <a:r>
              <a:rPr lang="en-US" altLang="zh-TW" sz="1600" b="1">
                <a:solidFill>
                  <a:schemeClr val="tx1"/>
                </a:solidFill>
                <a:latin typeface="Arial" panose="020B0604020202020204" pitchFamily="34" charset="0"/>
              </a:rPr>
              <a:t>MCA(Machine Check ARCHITECTURE):它用来检测硬件（这里的Machine表示的就是硬件）错误，比如系统总线错误、ECC错误等等</a:t>
            </a:r>
            <a:r>
              <a:rPr lang="zh-CN" altLang="en-US" sz="1600" b="1">
                <a:solidFill>
                  <a:schemeClr val="tx1"/>
                </a:solidFill>
                <a:latin typeface="Arial" panose="020B0604020202020204" pitchFamily="34" charset="0"/>
              </a:rPr>
              <a:t>，</a:t>
            </a:r>
            <a:r>
              <a:rPr lang="en-US" altLang="zh-TW" sz="1600" b="1">
                <a:solidFill>
                  <a:schemeClr val="tx1"/>
                </a:solidFill>
                <a:latin typeface="Arial" panose="020B0604020202020204" pitchFamily="34" charset="0"/>
              </a:rPr>
              <a:t>并在发现硬件错误的时候发出中断或异常。这套系统通过一定数量的MSR（Model Specific Register）来实现，这些MSR分为两个部分，一部分用来进行设置，另一部分用来描述发生的硬件错误。 </a:t>
            </a:r>
            <a:endParaRPr lang="en-US" altLang="zh-TW" sz="1600" b="1">
              <a:solidFill>
                <a:schemeClr val="tx1"/>
              </a:solidFill>
              <a:latin typeface="Arial" panose="020B0604020202020204" pitchFamily="34" charset="0"/>
            </a:endParaRPr>
          </a:p>
          <a:p>
            <a:pPr marL="0" indent="0" fontAlgn="auto">
              <a:spcBef>
                <a:spcPts val="700"/>
              </a:spcBef>
              <a:buNone/>
            </a:pPr>
            <a:r>
              <a:rPr lang="en-US" altLang="zh-TW" sz="1600" b="1">
                <a:solidFill>
                  <a:schemeClr val="tx1"/>
                </a:solidFill>
                <a:latin typeface="Arial" panose="020B0604020202020204" pitchFamily="34" charset="0"/>
              </a:rPr>
              <a:t>全局控制/状态寄存器： 4个64位寄存器</a:t>
            </a:r>
            <a:endParaRPr lang="en-US" altLang="zh-TW" sz="1600" b="1">
              <a:solidFill>
                <a:schemeClr val="tx1"/>
              </a:solidFill>
              <a:latin typeface="Arial" panose="020B0604020202020204" pitchFamily="34" charset="0"/>
            </a:endParaRPr>
          </a:p>
          <a:p>
            <a:pPr marL="0" indent="0" fontAlgn="auto">
              <a:spcBef>
                <a:spcPts val="700"/>
              </a:spcBef>
              <a:buNone/>
            </a:pPr>
            <a:r>
              <a:rPr lang="en-US" altLang="zh-TW" sz="1600" b="1">
                <a:solidFill>
                  <a:schemeClr val="tx1"/>
                </a:solidFill>
                <a:latin typeface="Arial" panose="020B0604020202020204" pitchFamily="34" charset="0"/>
              </a:rPr>
              <a:t>错误报告寄存器组：每个硬件单元(如:cpu,memory,cache,chipset等等)都有一组64位寄存器</a:t>
            </a:r>
            <a:endParaRPr lang="en-US" altLang="zh-TW" sz="1600" b="1">
              <a:solidFill>
                <a:schemeClr val="tx1"/>
              </a:solidFill>
              <a:latin typeface="Arial" panose="020B0604020202020204" pitchFamily="34" charset="0"/>
            </a:endParaRPr>
          </a:p>
          <a:p>
            <a:pPr marL="0" indent="0" fontAlgn="auto">
              <a:spcBef>
                <a:spcPts val="700"/>
              </a:spcBef>
              <a:buNone/>
            </a:pPr>
            <a:r>
              <a:rPr lang="en-US" altLang="zh-TW" sz="1600" b="1">
                <a:solidFill>
                  <a:schemeClr val="tx1"/>
                </a:solidFill>
                <a:latin typeface="Arial" panose="020B0604020202020204" pitchFamily="34" charset="0"/>
              </a:rPr>
              <a:t>每一个错误报告的bank都同处理器中一个特定的硬件单元(或一组硬件单元)相关联。使用RDMSR或WRMSR来对这些寄存器进行读写。</a:t>
            </a:r>
            <a:endParaRPr lang="en-US" altLang="zh-TW" sz="1600" b="1">
              <a:solidFill>
                <a:schemeClr val="tx1"/>
              </a:solidFill>
              <a:latin typeface="Arial" panose="020B0604020202020204" pitchFamily="34" charset="0"/>
            </a:endParaRPr>
          </a:p>
        </p:txBody>
      </p:sp>
      <p:sp>
        <p:nvSpPr>
          <p:cNvPr id="4" name="矩形 3"/>
          <p:cNvSpPr/>
          <p:nvPr/>
        </p:nvSpPr>
        <p:spPr>
          <a:xfrm>
            <a:off x="358140" y="214630"/>
            <a:ext cx="877570" cy="460375"/>
          </a:xfrm>
          <a:prstGeom prst="rect">
            <a:avLst/>
          </a:prstGeom>
          <a:noFill/>
          <a:ln w="9525">
            <a:noFill/>
          </a:ln>
        </p:spPr>
        <p:txBody>
          <a:bodyPr wrap="none" anchor="t">
            <a:spAutoFit/>
          </a:bodyPr>
          <a:p>
            <a:pPr algn="l"/>
            <a:r>
              <a:rPr lang="en-US" altLang="zh-TW" sz="2400" b="1">
                <a:solidFill>
                  <a:schemeClr val="tx2"/>
                </a:solidFill>
                <a:latin typeface="Arial" panose="020B0604020202020204" pitchFamily="34" charset="0"/>
              </a:rPr>
              <a:t>MCA</a:t>
            </a:r>
            <a:endParaRPr lang="en-US" altLang="zh-TW" sz="2400" b="1">
              <a:solidFill>
                <a:schemeClr val="tx2"/>
              </a:solidFill>
              <a:latin typeface="Arial" panose="020B0604020202020204" pitchFamily="34" charset="0"/>
            </a:endParaRPr>
          </a:p>
        </p:txBody>
      </p:sp>
      <p:pic>
        <p:nvPicPr>
          <p:cNvPr id="6" name="图片 6" descr="IMG_256"/>
          <p:cNvPicPr>
            <a:picLocks noChangeAspect="1"/>
          </p:cNvPicPr>
          <p:nvPr>
            <p:custDataLst>
              <p:tags r:id="rId1"/>
            </p:custDataLst>
          </p:nvPr>
        </p:nvPicPr>
        <p:blipFill>
          <a:blip r:embed="rId2"/>
          <a:stretch>
            <a:fillRect/>
          </a:stretch>
        </p:blipFill>
        <p:spPr>
          <a:xfrm>
            <a:off x="3466465" y="2776855"/>
            <a:ext cx="3079115" cy="202946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107950" y="700405"/>
            <a:ext cx="8757920" cy="4392930"/>
          </a:xfrm>
        </p:spPr>
        <p:txBody>
          <a:bodyPr/>
          <a:lstStyle/>
          <a:p>
            <a:pPr marL="0" indent="0" fontAlgn="auto">
              <a:spcBef>
                <a:spcPts val="700"/>
              </a:spcBef>
              <a:buNone/>
            </a:pPr>
            <a:r>
              <a:rPr sz="1600" b="1">
                <a:solidFill>
                  <a:schemeClr val="tx1"/>
                </a:solidFill>
                <a:latin typeface="Arial" panose="020B0604020202020204" pitchFamily="34" charset="0"/>
              </a:rPr>
              <a:t>调用McaThresholdInit()初始化阈值</a:t>
            </a:r>
            <a:endParaRPr sz="1600" b="1">
              <a:solidFill>
                <a:schemeClr val="tx1"/>
              </a:solidFill>
              <a:latin typeface="Arial" panose="020B0604020202020204" pitchFamily="34" charset="0"/>
            </a:endParaRPr>
          </a:p>
          <a:p>
            <a:pPr marL="0" indent="0" fontAlgn="auto">
              <a:spcBef>
                <a:spcPts val="700"/>
              </a:spcBef>
              <a:buNone/>
            </a:pPr>
            <a:endParaRPr sz="1600" b="1">
              <a:solidFill>
                <a:schemeClr val="tx1"/>
              </a:solidFill>
              <a:latin typeface="Arial" panose="020B0604020202020204" pitchFamily="34" charset="0"/>
            </a:endParaRPr>
          </a:p>
          <a:p>
            <a:pPr marL="0" indent="0" fontAlgn="auto">
              <a:spcBef>
                <a:spcPts val="700"/>
              </a:spcBef>
              <a:buNone/>
            </a:pPr>
            <a:endParaRPr lang="zh-CN" sz="1600" b="1">
              <a:solidFill>
                <a:schemeClr val="tx1"/>
              </a:solidFill>
              <a:latin typeface="Arial" panose="020B0604020202020204" pitchFamily="34" charset="0"/>
            </a:endParaRPr>
          </a:p>
          <a:p>
            <a:pPr marL="0" indent="0" fontAlgn="auto">
              <a:spcBef>
                <a:spcPts val="700"/>
              </a:spcBef>
              <a:buNone/>
            </a:pPr>
            <a:r>
              <a:rPr lang="zh-CN" sz="1200">
                <a:solidFill>
                  <a:schemeClr val="tx1"/>
                </a:solidFill>
                <a:latin typeface="Arial" panose="020B0604020202020204" pitchFamily="34" charset="0"/>
              </a:rPr>
              <a:t>使</a:t>
            </a:r>
            <a:r>
              <a:rPr sz="1200">
                <a:solidFill>
                  <a:schemeClr val="tx1"/>
                </a:solidFill>
                <a:latin typeface="Arial" panose="020B0604020202020204" pitchFamily="34" charset="0"/>
              </a:rPr>
              <a:t>MCstatus寄存器可写</a:t>
            </a:r>
            <a:endParaRPr sz="1200">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160020" y="1970405"/>
            <a:ext cx="7244080" cy="1433195"/>
          </a:xfrm>
          <a:prstGeom prst="rect">
            <a:avLst/>
          </a:prstGeom>
        </p:spPr>
      </p:pic>
      <p:pic>
        <p:nvPicPr>
          <p:cNvPr id="5" name="图片 4"/>
          <p:cNvPicPr>
            <a:picLocks noChangeAspect="1"/>
          </p:cNvPicPr>
          <p:nvPr/>
        </p:nvPicPr>
        <p:blipFill>
          <a:blip r:embed="rId2"/>
          <a:stretch>
            <a:fillRect/>
          </a:stretch>
        </p:blipFill>
        <p:spPr>
          <a:xfrm>
            <a:off x="160020" y="1097280"/>
            <a:ext cx="4541520" cy="364490"/>
          </a:xfrm>
          <a:prstGeom prst="rect">
            <a:avLst/>
          </a:prstGeom>
        </p:spPr>
      </p:pic>
      <p:pic>
        <p:nvPicPr>
          <p:cNvPr id="7" name="图片 6"/>
          <p:cNvPicPr>
            <a:picLocks noChangeAspect="1"/>
          </p:cNvPicPr>
          <p:nvPr/>
        </p:nvPicPr>
        <p:blipFill>
          <a:blip r:embed="rId3"/>
          <a:stretch>
            <a:fillRect/>
          </a:stretch>
        </p:blipFill>
        <p:spPr>
          <a:xfrm>
            <a:off x="160020" y="3582035"/>
            <a:ext cx="3397250" cy="266700"/>
          </a:xfrm>
          <a:prstGeom prst="rect">
            <a:avLst/>
          </a:prstGeom>
        </p:spPr>
      </p:pic>
      <p:pic>
        <p:nvPicPr>
          <p:cNvPr id="8" name="图片 7"/>
          <p:cNvPicPr>
            <a:picLocks noChangeAspect="1"/>
          </p:cNvPicPr>
          <p:nvPr/>
        </p:nvPicPr>
        <p:blipFill>
          <a:blip r:embed="rId4"/>
          <a:stretch>
            <a:fillRect/>
          </a:stretch>
        </p:blipFill>
        <p:spPr>
          <a:xfrm>
            <a:off x="160020" y="3848735"/>
            <a:ext cx="2654300" cy="400050"/>
          </a:xfrm>
          <a:prstGeom prst="rect">
            <a:avLst/>
          </a:prstGeom>
        </p:spPr>
      </p:pic>
      <p:pic>
        <p:nvPicPr>
          <p:cNvPr id="9" name="图片 8"/>
          <p:cNvPicPr>
            <a:picLocks noChangeAspect="1"/>
          </p:cNvPicPr>
          <p:nvPr/>
        </p:nvPicPr>
        <p:blipFill>
          <a:blip r:embed="rId5"/>
          <a:stretch>
            <a:fillRect/>
          </a:stretch>
        </p:blipFill>
        <p:spPr>
          <a:xfrm>
            <a:off x="160020" y="4248785"/>
            <a:ext cx="2178050" cy="2794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151765" y="675005"/>
            <a:ext cx="8757920" cy="4188460"/>
          </a:xfrm>
        </p:spPr>
        <p:txBody>
          <a:bodyPr/>
          <a:lstStyle/>
          <a:p>
            <a:pPr marL="0" indent="0" fontAlgn="auto">
              <a:spcBef>
                <a:spcPts val="700"/>
              </a:spcBef>
              <a:buNone/>
            </a:pPr>
            <a:r>
              <a:rPr sz="1600" b="1">
                <a:solidFill>
                  <a:schemeClr val="tx1"/>
                </a:solidFill>
                <a:latin typeface="Arial" panose="020B0604020202020204" pitchFamily="34" charset="0"/>
                <a:sym typeface="+mn-ea"/>
              </a:rPr>
              <a:t>防止SMI风暴</a:t>
            </a:r>
            <a:endParaRPr sz="1600" b="1">
              <a:solidFill>
                <a:schemeClr val="tx1"/>
              </a:solidFill>
              <a:latin typeface="Arial" panose="020B0604020202020204" pitchFamily="34" charset="0"/>
              <a:sym typeface="+mn-ea"/>
            </a:endParaRPr>
          </a:p>
          <a:p>
            <a:pPr marL="0" indent="0" fontAlgn="auto">
              <a:spcBef>
                <a:spcPts val="700"/>
              </a:spcBef>
              <a:buNone/>
            </a:pPr>
            <a:r>
              <a:rPr sz="1600">
                <a:solidFill>
                  <a:schemeClr val="tx1"/>
                </a:solidFill>
                <a:latin typeface="Arial" panose="020B0604020202020204" pitchFamily="34" charset="0"/>
                <a:sym typeface="+mn-ea"/>
              </a:rPr>
              <a:t>if (RasThresholdPeriodicSmiEn) {</a:t>
            </a:r>
            <a:endParaRPr sz="1600">
              <a:solidFill>
                <a:schemeClr val="tx1"/>
              </a:solidFill>
              <a:latin typeface="Arial" panose="020B0604020202020204" pitchFamily="34" charset="0"/>
              <a:sym typeface="+mn-ea"/>
            </a:endParaRPr>
          </a:p>
          <a:p>
            <a:pPr marL="0" indent="0" fontAlgn="auto">
              <a:spcBef>
                <a:spcPts val="700"/>
              </a:spcBef>
              <a:buNone/>
            </a:pPr>
            <a:r>
              <a:rPr sz="1600">
                <a:solidFill>
                  <a:schemeClr val="tx1"/>
                </a:solidFill>
                <a:latin typeface="Arial" panose="020B0604020202020204" pitchFamily="34" charset="0"/>
                <a:sym typeface="+mn-ea"/>
              </a:rPr>
              <a:t>        ProcessPfehSmiSource (&amp;SmiSourceChecked);</a:t>
            </a:r>
            <a:endParaRPr sz="1600">
              <a:solidFill>
                <a:schemeClr val="tx1"/>
              </a:solidFill>
              <a:latin typeface="Arial" panose="020B0604020202020204" pitchFamily="34" charset="0"/>
              <a:sym typeface="+mn-ea"/>
            </a:endParaRPr>
          </a:p>
          <a:p>
            <a:pPr marL="0" indent="0" fontAlgn="auto">
              <a:spcBef>
                <a:spcPts val="700"/>
              </a:spcBef>
              <a:buNone/>
            </a:pPr>
            <a:r>
              <a:rPr sz="1600">
                <a:solidFill>
                  <a:schemeClr val="tx1"/>
                </a:solidFill>
                <a:latin typeface="Arial" panose="020B0604020202020204" pitchFamily="34" charset="0"/>
                <a:sym typeface="+mn-ea"/>
              </a:rPr>
              <a:t>      }</a:t>
            </a:r>
            <a:endParaRPr sz="1600">
              <a:solidFill>
                <a:schemeClr val="tx1"/>
              </a:solidFill>
              <a:latin typeface="Arial" panose="020B0604020202020204" pitchFamily="34" charset="0"/>
              <a:sym typeface="+mn-ea"/>
            </a:endParaRPr>
          </a:p>
          <a:p>
            <a:pPr marL="0" indent="0" fontAlgn="auto">
              <a:spcBef>
                <a:spcPts val="700"/>
              </a:spcBef>
              <a:buNone/>
            </a:pPr>
            <a:r>
              <a:rPr sz="1600">
                <a:solidFill>
                  <a:schemeClr val="tx1"/>
                </a:solidFill>
                <a:latin typeface="Arial" panose="020B0604020202020204" pitchFamily="34" charset="0"/>
                <a:sym typeface="+mn-ea"/>
              </a:rPr>
              <a:t>如果触发SMI太频繁超过200ms一次，会将smimode切换为POLLING_MODE，注册一个周期SMI Try to turn on periodic SMI's at rate of SmiRate</a:t>
            </a:r>
            <a:endParaRPr sz="1600">
              <a:solidFill>
                <a:schemeClr val="tx1"/>
              </a:solidFill>
              <a:latin typeface="Arial" panose="020B0604020202020204" pitchFamily="34" charset="0"/>
              <a:sym typeface="+mn-ea"/>
            </a:endParaRPr>
          </a:p>
          <a:p>
            <a:pPr marL="0" indent="0" fontAlgn="auto">
              <a:spcBef>
                <a:spcPts val="700"/>
              </a:spcBef>
              <a:buNone/>
            </a:pPr>
            <a:r>
              <a:rPr sz="1600" b="1">
                <a:solidFill>
                  <a:schemeClr val="tx1"/>
                </a:solidFill>
                <a:latin typeface="Arial" panose="020B0604020202020204" pitchFamily="34" charset="0"/>
                <a:sym typeface="+mn-ea"/>
              </a:rPr>
              <a:t>Mask interrupt寄存器</a:t>
            </a:r>
            <a:endParaRPr sz="1600" b="1">
              <a:solidFill>
                <a:schemeClr val="tx1"/>
              </a:solidFill>
              <a:latin typeface="Arial" panose="020B0604020202020204" pitchFamily="34" charset="0"/>
              <a:sym typeface="+mn-ea"/>
            </a:endParaRPr>
          </a:p>
          <a:p>
            <a:pPr marL="0" indent="0" fontAlgn="auto">
              <a:spcBef>
                <a:spcPts val="700"/>
              </a:spcBef>
              <a:buNone/>
            </a:pPr>
            <a:endParaRPr sz="1600" b="1">
              <a:solidFill>
                <a:schemeClr val="tx1"/>
              </a:solidFill>
              <a:latin typeface="Arial" panose="020B0604020202020204" pitchFamily="34" charset="0"/>
              <a:sym typeface="+mn-ea"/>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6" name="图片 3"/>
          <p:cNvPicPr>
            <a:picLocks noChangeAspect="1"/>
          </p:cNvPicPr>
          <p:nvPr/>
        </p:nvPicPr>
        <p:blipFill>
          <a:blip r:embed="rId1"/>
          <a:stretch>
            <a:fillRect/>
          </a:stretch>
        </p:blipFill>
        <p:spPr>
          <a:xfrm>
            <a:off x="221615" y="2672080"/>
            <a:ext cx="5062220" cy="1136015"/>
          </a:xfrm>
          <a:prstGeom prst="rect">
            <a:avLst/>
          </a:prstGeom>
          <a:noFill/>
          <a:ln>
            <a:noFill/>
          </a:ln>
        </p:spPr>
      </p:pic>
      <p:pic>
        <p:nvPicPr>
          <p:cNvPr id="5" name="图片 4"/>
          <p:cNvPicPr>
            <a:picLocks noChangeAspect="1"/>
          </p:cNvPicPr>
          <p:nvPr/>
        </p:nvPicPr>
        <p:blipFill>
          <a:blip r:embed="rId2"/>
          <a:stretch>
            <a:fillRect/>
          </a:stretch>
        </p:blipFill>
        <p:spPr>
          <a:xfrm>
            <a:off x="151765" y="3853815"/>
            <a:ext cx="5613400" cy="10096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675640"/>
            <a:ext cx="8549005" cy="4469765"/>
          </a:xfrm>
        </p:spPr>
        <p:txBody>
          <a:bodyPr/>
          <a:lstStyle/>
          <a:p>
            <a:pPr marL="0" indent="0" fontAlgn="auto">
              <a:spcBef>
                <a:spcPts val="700"/>
              </a:spcBef>
              <a:buNone/>
            </a:pPr>
            <a:r>
              <a:rPr lang="en-US" sz="1600" b="1">
                <a:solidFill>
                  <a:schemeClr val="tx1"/>
                </a:solidFill>
                <a:latin typeface="Arial" panose="020B0604020202020204" pitchFamily="34" charset="0"/>
              </a:rPr>
              <a:t>SMI from WRMSR</a:t>
            </a:r>
            <a:endParaRPr lang="en-US" sz="1600" b="1">
              <a:solidFill>
                <a:schemeClr val="tx1"/>
              </a:solidFill>
              <a:latin typeface="Arial" panose="020B0604020202020204" pitchFamily="34" charset="0"/>
            </a:endParaRPr>
          </a:p>
          <a:p>
            <a:pPr marL="0" indent="0" fontAlgn="auto">
              <a:spcBef>
                <a:spcPts val="700"/>
              </a:spcBef>
              <a:buNone/>
            </a:pPr>
            <a:endParaRPr lang="en-US" sz="1600" b="1">
              <a:solidFill>
                <a:schemeClr val="tx1"/>
              </a:solidFill>
              <a:latin typeface="Arial" panose="020B0604020202020204" pitchFamily="34" charset="0"/>
            </a:endParaRPr>
          </a:p>
          <a:p>
            <a:pPr marL="0" indent="0" fontAlgn="auto">
              <a:spcBef>
                <a:spcPts val="700"/>
              </a:spcBef>
              <a:buNone/>
            </a:pPr>
            <a:endParaRPr lang="en-US" sz="1600" b="1">
              <a:solidFill>
                <a:schemeClr val="tx1"/>
              </a:solidFill>
              <a:latin typeface="Arial" panose="020B0604020202020204" pitchFamily="34" charset="0"/>
            </a:endParaRPr>
          </a:p>
        </p:txBody>
      </p:sp>
      <p:sp>
        <p:nvSpPr>
          <p:cNvPr id="4" name="矩形 3"/>
          <p:cNvSpPr/>
          <p:nvPr/>
        </p:nvSpPr>
        <p:spPr>
          <a:xfrm>
            <a:off x="358140" y="214630"/>
            <a:ext cx="87630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Flow</a:t>
            </a:r>
            <a:endParaRPr lang="en-US" altLang="zh-CN" sz="2400" b="1">
              <a:solidFill>
                <a:schemeClr val="tx2"/>
              </a:solidFill>
              <a:latin typeface="Arial" panose="020B0604020202020204" pitchFamily="34" charset="0"/>
            </a:endParaRPr>
          </a:p>
        </p:txBody>
      </p:sp>
      <p:pic>
        <p:nvPicPr>
          <p:cNvPr id="8" name="图片 7"/>
          <p:cNvPicPr>
            <a:picLocks noChangeAspect="1"/>
          </p:cNvPicPr>
          <p:nvPr/>
        </p:nvPicPr>
        <p:blipFill>
          <a:blip r:embed="rId1"/>
          <a:stretch>
            <a:fillRect/>
          </a:stretch>
        </p:blipFill>
        <p:spPr>
          <a:xfrm>
            <a:off x="280035" y="906780"/>
            <a:ext cx="6628130" cy="4008120"/>
          </a:xfrm>
          <a:prstGeom prst="rect">
            <a:avLst/>
          </a:prstGeom>
        </p:spPr>
      </p:pic>
      <p:sp>
        <p:nvSpPr>
          <p:cNvPr id="11" name="圆角矩形 10"/>
          <p:cNvSpPr/>
          <p:nvPr/>
        </p:nvSpPr>
        <p:spPr>
          <a:xfrm>
            <a:off x="602615" y="2865755"/>
            <a:ext cx="4398010" cy="21653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751840" y="3515995"/>
            <a:ext cx="5144135" cy="21653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15" y="904875"/>
            <a:ext cx="8585565" cy="3751906"/>
          </a:xfrm>
        </p:spPr>
        <p:txBody>
          <a:bodyPr/>
          <a:lstStyle/>
          <a:p>
            <a:pPr marL="0" indent="0" fontAlgn="auto">
              <a:spcBef>
                <a:spcPts val="700"/>
              </a:spcBef>
              <a:buNone/>
            </a:pPr>
            <a:r>
              <a:rPr lang="en-US" sz="1600" b="1">
                <a:solidFill>
                  <a:schemeClr val="tx1"/>
                </a:solidFill>
                <a:latin typeface="Arial" panose="020B0604020202020204" pitchFamily="34" charset="0"/>
              </a:rPr>
              <a:t>MCA Recovery</a:t>
            </a: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a:p>
            <a:pPr marL="0" indent="0" fontAlgn="auto">
              <a:spcBef>
                <a:spcPts val="700"/>
              </a:spcBef>
              <a:buNone/>
            </a:pPr>
            <a:r>
              <a:rPr lang="en-US" altLang="zh-CN" sz="1600" b="1">
                <a:solidFill>
                  <a:schemeClr val="tx1"/>
                </a:solidFill>
                <a:latin typeface="Arial" panose="020B0604020202020204" pitchFamily="34" charset="0"/>
              </a:rPr>
              <a:t>     </a:t>
            </a:r>
            <a:endParaRPr lang="en-US" altLang="zh-CN" sz="1600" b="1">
              <a:solidFill>
                <a:schemeClr val="tx1"/>
              </a:solidFill>
              <a:latin typeface="Arial" panose="020B0604020202020204" pitchFamily="34" charset="0"/>
            </a:endParaRPr>
          </a:p>
        </p:txBody>
      </p:sp>
      <p:sp>
        <p:nvSpPr>
          <p:cNvPr id="4" name="矩形 3"/>
          <p:cNvSpPr/>
          <p:nvPr/>
        </p:nvSpPr>
        <p:spPr>
          <a:xfrm>
            <a:off x="358140" y="214630"/>
            <a:ext cx="877570" cy="460375"/>
          </a:xfrm>
          <a:prstGeom prst="rect">
            <a:avLst/>
          </a:prstGeom>
          <a:noFill/>
          <a:ln w="9525">
            <a:noFill/>
          </a:ln>
        </p:spPr>
        <p:txBody>
          <a:bodyPr wrap="none" anchor="t">
            <a:spAutoFit/>
          </a:bodyPr>
          <a:p>
            <a:pPr algn="l"/>
            <a:r>
              <a:rPr lang="en-US" altLang="zh-CN" sz="2400" b="1">
                <a:solidFill>
                  <a:schemeClr val="tx2"/>
                </a:solidFill>
                <a:latin typeface="Arial" panose="020B0604020202020204" pitchFamily="34" charset="0"/>
              </a:rPr>
              <a:t>MCA</a:t>
            </a:r>
            <a:endParaRPr lang="en-US" altLang="zh-CN" sz="2400" b="1">
              <a:solidFill>
                <a:schemeClr val="tx2"/>
              </a:solidFill>
              <a:latin typeface="Arial" panose="020B0604020202020204" pitchFamily="34" charset="0"/>
            </a:endParaRPr>
          </a:p>
        </p:txBody>
      </p:sp>
      <p:sp>
        <p:nvSpPr>
          <p:cNvPr id="5" name="文本框 4"/>
          <p:cNvSpPr txBox="1"/>
          <p:nvPr/>
        </p:nvSpPr>
        <p:spPr>
          <a:xfrm>
            <a:off x="501650" y="2979420"/>
            <a:ext cx="7545705" cy="737235"/>
          </a:xfrm>
          <a:prstGeom prst="rect">
            <a:avLst/>
          </a:prstGeom>
          <a:noFill/>
        </p:spPr>
        <p:txBody>
          <a:bodyPr wrap="square" rtlCol="0">
            <a:spAutoFit/>
          </a:bodyPr>
          <a:p>
            <a:pPr algn="l"/>
            <a:r>
              <a:rPr lang="zh-CN" altLang="en-US"/>
              <a:t>当</a:t>
            </a:r>
            <a:r>
              <a:rPr lang="en-US" altLang="zh-CN"/>
              <a:t>MCA</a:t>
            </a:r>
            <a:r>
              <a:rPr lang="zh-CN" altLang="en-US"/>
              <a:t>记录到一个</a:t>
            </a:r>
            <a:r>
              <a:rPr lang="en-US" altLang="zh-CN"/>
              <a:t>UC</a:t>
            </a:r>
            <a:r>
              <a:rPr lang="zh-CN" altLang="en-US"/>
              <a:t>并且</a:t>
            </a:r>
            <a:r>
              <a:rPr lang="en-US" altLang="zh-CN"/>
              <a:t>PCC</a:t>
            </a:r>
            <a:r>
              <a:rPr lang="zh-CN" altLang="en-US"/>
              <a:t>不为</a:t>
            </a:r>
            <a:r>
              <a:rPr lang="en-US" altLang="zh-CN"/>
              <a:t>1</a:t>
            </a:r>
            <a:r>
              <a:rPr lang="zh-CN" altLang="en-US"/>
              <a:t>时，系统可以只关掉受错误影响的进程或者</a:t>
            </a:r>
            <a:r>
              <a:rPr lang="en-US" altLang="zh-CN"/>
              <a:t>VM</a:t>
            </a:r>
            <a:r>
              <a:rPr lang="zh-CN" altLang="en-US"/>
              <a:t>就可以让系统其余部分不受影响并继续运行</a:t>
            </a:r>
            <a:endParaRPr lang="zh-CN" altLang="en-US"/>
          </a:p>
          <a:p>
            <a:pPr algn="l"/>
            <a:endParaRPr lang="zh-CN" altLang="en-US"/>
          </a:p>
        </p:txBody>
      </p:sp>
      <p:pic>
        <p:nvPicPr>
          <p:cNvPr id="6" name="图片 5"/>
          <p:cNvPicPr>
            <a:picLocks noChangeAspect="1"/>
          </p:cNvPicPr>
          <p:nvPr/>
        </p:nvPicPr>
        <p:blipFill>
          <a:blip r:embed="rId1"/>
          <a:stretch>
            <a:fillRect/>
          </a:stretch>
        </p:blipFill>
        <p:spPr>
          <a:xfrm>
            <a:off x="657860" y="1225550"/>
            <a:ext cx="7232650" cy="17081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605790"/>
            <a:ext cx="8771890" cy="4539615"/>
          </a:xfrm>
        </p:spPr>
        <p:txBody>
          <a:bodyPr/>
          <a:lstStyle/>
          <a:p>
            <a:pPr marL="0" lvl="1" indent="0" algn="l">
              <a:buClrTx/>
              <a:buSzTx/>
              <a:buFont typeface="Wingdings" panose="05000000000000000000" pitchFamily="2" charset="2"/>
              <a:buNone/>
            </a:pPr>
            <a:r>
              <a:rPr lang="en-US" altLang="zh-TW" sz="1600" b="1">
                <a:solidFill>
                  <a:schemeClr val="tx1"/>
                </a:solidFill>
                <a:latin typeface="Arial" panose="020B0604020202020204" pitchFamily="34" charset="0"/>
              </a:rPr>
              <a:t>#MC(Machine Check </a:t>
            </a:r>
            <a:r>
              <a:rPr lang="en-US" altLang="zh-TW" sz="1600" b="1">
                <a:solidFill>
                  <a:schemeClr val="tx1"/>
                </a:solidFill>
                <a:latin typeface="Arial" panose="020B0604020202020204" pitchFamily="34" charset="0"/>
                <a:sym typeface="+mn-ea"/>
              </a:rPr>
              <a:t>Exception</a:t>
            </a:r>
            <a:r>
              <a:rPr lang="en-US" altLang="zh-TW" sz="1600" b="1">
                <a:solidFill>
                  <a:schemeClr val="tx1"/>
                </a:solidFill>
                <a:latin typeface="Arial" panose="020B0604020202020204" pitchFamily="34" charset="0"/>
              </a:rPr>
              <a:t>):</a:t>
            </a: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r>
              <a:rPr lang="en-US" altLang="zh-TW" sz="1600">
                <a:solidFill>
                  <a:schemeClr val="tx1"/>
                </a:solidFill>
                <a:latin typeface="Arial" panose="020B0604020202020204" pitchFamily="34" charset="0"/>
              </a:rPr>
              <a:t>Machine Check Exception 是一类由硬件错误触发的异常，譬如当 CPU 检测到总线，CHIPSET，内存，CACHE，TLB 等硬件出现致命错误时会触发这类异常。</a:t>
            </a:r>
            <a:endParaRPr lang="en-US" altLang="zh-TW" sz="1600">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a:solidFill>
                <a:schemeClr val="tx1"/>
              </a:solidFill>
              <a:latin typeface="Arial" panose="020B0604020202020204" pitchFamily="34" charset="0"/>
            </a:endParaRPr>
          </a:p>
          <a:p>
            <a:pPr marL="0" lvl="1" indent="0" algn="l">
              <a:buClrTx/>
              <a:buSzTx/>
              <a:buFont typeface="Wingdings" panose="05000000000000000000" pitchFamily="2" charset="2"/>
              <a:buNone/>
            </a:pPr>
            <a:r>
              <a:rPr lang="en-US" altLang="zh-TW" sz="1600">
                <a:solidFill>
                  <a:schemeClr val="tx1"/>
                </a:solidFill>
                <a:latin typeface="Arial" panose="020B0604020202020204" pitchFamily="34" charset="0"/>
              </a:rPr>
              <a:t>一般来说这些错误对系统的稳定性危害极大而且无法恢复，通常会触发系统的复位操作。</a:t>
            </a:r>
            <a:endParaRPr lang="en-US" altLang="zh-TW" sz="1600">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a:solidFill>
                <a:schemeClr val="tx1"/>
              </a:solidFill>
              <a:latin typeface="Arial" panose="020B0604020202020204" pitchFamily="34" charset="0"/>
            </a:endParaRPr>
          </a:p>
          <a:p>
            <a:pPr marL="0" lvl="1" indent="0" algn="l">
              <a:buClrTx/>
              <a:buSzTx/>
              <a:buFont typeface="Wingdings" panose="05000000000000000000" pitchFamily="2" charset="2"/>
              <a:buNone/>
            </a:pPr>
            <a:r>
              <a:rPr lang="en-US" altLang="zh-TW" sz="1600">
                <a:solidFill>
                  <a:schemeClr val="tx1"/>
                </a:solidFill>
                <a:latin typeface="Arial" panose="020B0604020202020204" pitchFamily="34" charset="0"/>
              </a:rPr>
              <a:t>这些错误在一个大型的服务器环境如服务器集群或者是云计算的环境下是不可避免的</a:t>
            </a:r>
            <a:r>
              <a:rPr lang="zh-CN" altLang="en-US" sz="1600">
                <a:solidFill>
                  <a:schemeClr val="tx1"/>
                </a:solidFill>
                <a:latin typeface="Arial" panose="020B0604020202020204" pitchFamily="34" charset="0"/>
              </a:rPr>
              <a:t>。</a:t>
            </a:r>
            <a:endParaRPr lang="en-US" altLang="zh-TW" sz="1600">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a:solidFill>
                <a:schemeClr val="tx1"/>
              </a:solidFill>
              <a:latin typeface="Arial" panose="020B0604020202020204" pitchFamily="34" charset="0"/>
            </a:endParaRPr>
          </a:p>
        </p:txBody>
      </p:sp>
      <p:sp>
        <p:nvSpPr>
          <p:cNvPr id="4" name="矩形 3"/>
          <p:cNvSpPr/>
          <p:nvPr/>
        </p:nvSpPr>
        <p:spPr>
          <a:xfrm>
            <a:off x="358140" y="214630"/>
            <a:ext cx="826770" cy="460375"/>
          </a:xfrm>
          <a:prstGeom prst="rect">
            <a:avLst/>
          </a:prstGeom>
          <a:noFill/>
          <a:ln w="9525">
            <a:noFill/>
          </a:ln>
        </p:spPr>
        <p:txBody>
          <a:bodyPr wrap="none" anchor="t">
            <a:spAutoFit/>
          </a:bodyPr>
          <a:p>
            <a:pPr algn="l"/>
            <a:r>
              <a:rPr lang="en-US" altLang="zh-TW" sz="2400" b="1">
                <a:solidFill>
                  <a:schemeClr val="tx2"/>
                </a:solidFill>
                <a:latin typeface="Arial" panose="020B0604020202020204" pitchFamily="34" charset="0"/>
              </a:rPr>
              <a:t>#MC</a:t>
            </a:r>
            <a:endParaRPr lang="en-US" altLang="zh-TW" sz="2400" b="1">
              <a:solidFill>
                <a:schemeClr val="tx2"/>
              </a:solidFill>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605790"/>
            <a:ext cx="8771890" cy="4539615"/>
          </a:xfrm>
        </p:spPr>
        <p:txBody>
          <a:bodyPr/>
          <a:lstStyle/>
          <a:p>
            <a:pPr marL="0" lvl="1" indent="0" algn="l">
              <a:buClrTx/>
              <a:buSzTx/>
              <a:buFont typeface="Wingdings" panose="05000000000000000000" pitchFamily="2" charset="2"/>
              <a:buNone/>
            </a:pPr>
            <a:r>
              <a:rPr lang="en-US" altLang="zh-TW" sz="1600" b="1">
                <a:solidFill>
                  <a:schemeClr val="tx1"/>
                </a:solidFill>
                <a:latin typeface="Arial" panose="020B0604020202020204" pitchFamily="34" charset="0"/>
              </a:rPr>
              <a:t>MCE(Machine Check Error):</a:t>
            </a: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b="1">
              <a:solidFill>
                <a:schemeClr val="tx1"/>
              </a:solidFill>
              <a:latin typeface="Arial" panose="020B0604020202020204" pitchFamily="34" charset="0"/>
            </a:endParaRPr>
          </a:p>
        </p:txBody>
      </p:sp>
      <p:sp>
        <p:nvSpPr>
          <p:cNvPr id="4" name="矩形 3"/>
          <p:cNvSpPr/>
          <p:nvPr/>
        </p:nvSpPr>
        <p:spPr>
          <a:xfrm>
            <a:off x="358140" y="214630"/>
            <a:ext cx="860425" cy="460375"/>
          </a:xfrm>
          <a:prstGeom prst="rect">
            <a:avLst/>
          </a:prstGeom>
          <a:noFill/>
          <a:ln w="9525">
            <a:noFill/>
          </a:ln>
        </p:spPr>
        <p:txBody>
          <a:bodyPr wrap="none" anchor="t">
            <a:spAutoFit/>
          </a:bodyPr>
          <a:p>
            <a:pPr algn="l"/>
            <a:r>
              <a:rPr lang="en-US" altLang="zh-TW" sz="2400" b="1">
                <a:solidFill>
                  <a:schemeClr val="tx2"/>
                </a:solidFill>
                <a:latin typeface="Arial" panose="020B0604020202020204" pitchFamily="34" charset="0"/>
              </a:rPr>
              <a:t>MCE</a:t>
            </a:r>
            <a:endParaRPr lang="en-US" altLang="zh-TW" sz="2400" b="1">
              <a:solidFill>
                <a:schemeClr val="tx2"/>
              </a:solidFill>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692785" y="1701800"/>
            <a:ext cx="7946390" cy="15913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605790"/>
            <a:ext cx="8771890" cy="4539615"/>
          </a:xfrm>
        </p:spPr>
        <p:txBody>
          <a:bodyPr/>
          <a:lstStyle/>
          <a:p>
            <a:pPr marL="0" lvl="1" indent="0" algn="l">
              <a:buClrTx/>
              <a:buSzTx/>
              <a:buFont typeface="Wingdings" panose="05000000000000000000" pitchFamily="2" charset="2"/>
              <a:buNone/>
            </a:pPr>
            <a:r>
              <a:rPr lang="en-US" altLang="zh-TW" sz="1600" b="1">
                <a:solidFill>
                  <a:schemeClr val="tx1"/>
                </a:solidFill>
                <a:latin typeface="Arial" panose="020B0604020202020204" pitchFamily="34" charset="0"/>
              </a:rPr>
              <a:t>MCE(Machine Check Error):Uncorrected</a:t>
            </a: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b="1">
              <a:solidFill>
                <a:schemeClr val="tx1"/>
              </a:solidFill>
              <a:latin typeface="Arial" panose="020B0604020202020204" pitchFamily="34" charset="0"/>
            </a:endParaRPr>
          </a:p>
        </p:txBody>
      </p:sp>
      <p:sp>
        <p:nvSpPr>
          <p:cNvPr id="4" name="矩形 3"/>
          <p:cNvSpPr/>
          <p:nvPr/>
        </p:nvSpPr>
        <p:spPr>
          <a:xfrm>
            <a:off x="358140" y="214630"/>
            <a:ext cx="860425" cy="460375"/>
          </a:xfrm>
          <a:prstGeom prst="rect">
            <a:avLst/>
          </a:prstGeom>
          <a:noFill/>
          <a:ln w="9525">
            <a:noFill/>
          </a:ln>
        </p:spPr>
        <p:txBody>
          <a:bodyPr wrap="none" anchor="t">
            <a:spAutoFit/>
          </a:bodyPr>
          <a:p>
            <a:pPr algn="l"/>
            <a:r>
              <a:rPr lang="en-US" altLang="zh-TW" sz="2400" b="1">
                <a:solidFill>
                  <a:schemeClr val="tx2"/>
                </a:solidFill>
                <a:latin typeface="Arial" panose="020B0604020202020204" pitchFamily="34" charset="0"/>
              </a:rPr>
              <a:t>MCE</a:t>
            </a:r>
            <a:endParaRPr lang="en-US" altLang="zh-TW" sz="2400" b="1">
              <a:solidFill>
                <a:schemeClr val="tx2"/>
              </a:solidFill>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217170" y="986155"/>
            <a:ext cx="8482330" cy="1846580"/>
          </a:xfrm>
          <a:prstGeom prst="rect">
            <a:avLst/>
          </a:prstGeom>
        </p:spPr>
      </p:pic>
      <p:sp>
        <p:nvSpPr>
          <p:cNvPr id="7" name="文本框 6"/>
          <p:cNvSpPr txBox="1"/>
          <p:nvPr/>
        </p:nvSpPr>
        <p:spPr>
          <a:xfrm>
            <a:off x="471170" y="2918460"/>
            <a:ext cx="8123555" cy="306705"/>
          </a:xfrm>
          <a:prstGeom prst="rect">
            <a:avLst/>
          </a:prstGeom>
          <a:noFill/>
        </p:spPr>
        <p:txBody>
          <a:bodyPr wrap="square" rtlCol="0">
            <a:spAutoFit/>
          </a:bodyPr>
          <a:p>
            <a:r>
              <a:rPr lang="en-US" altLang="zh-CN"/>
              <a:t>UCE</a:t>
            </a:r>
            <a:r>
              <a:rPr lang="zh-CN" altLang="en-US"/>
              <a:t>表示无法被硬件纠正的错误，</a:t>
            </a:r>
            <a:r>
              <a:rPr lang="en-US" altLang="zh-CN"/>
              <a:t>UCE</a:t>
            </a:r>
            <a:r>
              <a:rPr lang="zh-CN" altLang="en-US"/>
              <a:t>错误会通过</a:t>
            </a:r>
            <a:r>
              <a:rPr lang="en-US" altLang="zh-CN"/>
              <a:t>machine check exception</a:t>
            </a:r>
            <a:r>
              <a:rPr lang="zh-CN" altLang="en-US"/>
              <a:t>汇报给软件。</a:t>
            </a:r>
            <a:endParaRPr lang="zh-CN" altLang="en-US"/>
          </a:p>
        </p:txBody>
      </p:sp>
      <p:sp>
        <p:nvSpPr>
          <p:cNvPr id="8" name="矩形 7"/>
          <p:cNvSpPr/>
          <p:nvPr/>
        </p:nvSpPr>
        <p:spPr>
          <a:xfrm>
            <a:off x="217170" y="1081405"/>
            <a:ext cx="3755390" cy="2165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80035" y="1678305"/>
            <a:ext cx="7279640" cy="2165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205980" y="1461770"/>
            <a:ext cx="1388745" cy="2165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280035" y="2463800"/>
            <a:ext cx="4479290" cy="2165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605790"/>
            <a:ext cx="8771890" cy="4539615"/>
          </a:xfrm>
        </p:spPr>
        <p:txBody>
          <a:bodyPr/>
          <a:lstStyle/>
          <a:p>
            <a:pPr marL="0" lvl="1" indent="0" algn="l">
              <a:buClrTx/>
              <a:buSzTx/>
              <a:buFont typeface="Wingdings" panose="05000000000000000000" pitchFamily="2" charset="2"/>
              <a:buNone/>
            </a:pPr>
            <a:r>
              <a:rPr lang="en-US" altLang="zh-TW" sz="1600" b="1">
                <a:solidFill>
                  <a:schemeClr val="tx1"/>
                </a:solidFill>
                <a:latin typeface="Arial" panose="020B0604020202020204" pitchFamily="34" charset="0"/>
              </a:rPr>
              <a:t>MCE(Machine Check Error):Deferred</a:t>
            </a: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b="1">
              <a:solidFill>
                <a:schemeClr val="tx1"/>
              </a:solidFill>
              <a:latin typeface="Arial" panose="020B0604020202020204" pitchFamily="34" charset="0"/>
            </a:endParaRPr>
          </a:p>
        </p:txBody>
      </p:sp>
      <p:sp>
        <p:nvSpPr>
          <p:cNvPr id="4" name="矩形 3"/>
          <p:cNvSpPr/>
          <p:nvPr/>
        </p:nvSpPr>
        <p:spPr>
          <a:xfrm>
            <a:off x="358140" y="214630"/>
            <a:ext cx="860425" cy="460375"/>
          </a:xfrm>
          <a:prstGeom prst="rect">
            <a:avLst/>
          </a:prstGeom>
          <a:noFill/>
          <a:ln w="9525">
            <a:noFill/>
          </a:ln>
        </p:spPr>
        <p:txBody>
          <a:bodyPr wrap="none" anchor="t">
            <a:spAutoFit/>
          </a:bodyPr>
          <a:p>
            <a:pPr algn="l"/>
            <a:r>
              <a:rPr lang="en-US" altLang="zh-TW" sz="2400" b="1">
                <a:solidFill>
                  <a:schemeClr val="tx2"/>
                </a:solidFill>
                <a:latin typeface="Arial" panose="020B0604020202020204" pitchFamily="34" charset="0"/>
              </a:rPr>
              <a:t>MCE</a:t>
            </a:r>
            <a:endParaRPr lang="en-US" altLang="zh-TW" sz="2400" b="1">
              <a:solidFill>
                <a:schemeClr val="tx2"/>
              </a:solidFill>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358140" y="1191260"/>
            <a:ext cx="8265795" cy="1291590"/>
          </a:xfrm>
          <a:prstGeom prst="rect">
            <a:avLst/>
          </a:prstGeom>
        </p:spPr>
      </p:pic>
      <p:pic>
        <p:nvPicPr>
          <p:cNvPr id="7" name="图片 6"/>
          <p:cNvPicPr>
            <a:picLocks noChangeAspect="1"/>
          </p:cNvPicPr>
          <p:nvPr/>
        </p:nvPicPr>
        <p:blipFill>
          <a:blip r:embed="rId2"/>
          <a:stretch>
            <a:fillRect/>
          </a:stretch>
        </p:blipFill>
        <p:spPr>
          <a:xfrm>
            <a:off x="323850" y="2356485"/>
            <a:ext cx="8334375" cy="857250"/>
          </a:xfrm>
          <a:prstGeom prst="rect">
            <a:avLst/>
          </a:prstGeom>
        </p:spPr>
      </p:pic>
      <p:sp>
        <p:nvSpPr>
          <p:cNvPr id="8" name="文本框 7"/>
          <p:cNvSpPr txBox="1"/>
          <p:nvPr/>
        </p:nvSpPr>
        <p:spPr>
          <a:xfrm>
            <a:off x="501015" y="3295650"/>
            <a:ext cx="8153400" cy="953135"/>
          </a:xfrm>
          <a:prstGeom prst="rect">
            <a:avLst/>
          </a:prstGeom>
          <a:noFill/>
        </p:spPr>
        <p:txBody>
          <a:bodyPr wrap="square" rtlCol="0">
            <a:spAutoFit/>
          </a:bodyPr>
          <a:p>
            <a:r>
              <a:rPr lang="en-US" altLang="zh-CN"/>
              <a:t>Deferred error</a:t>
            </a:r>
            <a:r>
              <a:rPr lang="zh-CN" altLang="en-US"/>
              <a:t>是无法被硬件修复的错误，但它不会使程序流程立即生成中断。这种错误标明数据有错误但没有被使用。因为</a:t>
            </a:r>
            <a:r>
              <a:rPr lang="en-US" altLang="zh-CN"/>
              <a:t>core</a:t>
            </a:r>
            <a:r>
              <a:rPr lang="zh-CN" altLang="en-US"/>
              <a:t>或者</a:t>
            </a:r>
            <a:r>
              <a:rPr lang="en-US" altLang="zh-CN"/>
              <a:t>IO link</a:t>
            </a:r>
            <a:r>
              <a:rPr lang="zh-CN" altLang="en-US"/>
              <a:t>没有使用这部分</a:t>
            </a:r>
            <a:r>
              <a:rPr lang="en-US" altLang="zh-CN"/>
              <a:t>data</a:t>
            </a:r>
            <a:r>
              <a:rPr lang="zh-CN" altLang="en-US"/>
              <a:t>所以不会生成</a:t>
            </a:r>
            <a:r>
              <a:rPr lang="en-US" altLang="zh-CN"/>
              <a:t>#MC</a:t>
            </a:r>
            <a:r>
              <a:rPr lang="zh-CN" altLang="en-US"/>
              <a:t>。</a:t>
            </a:r>
            <a:r>
              <a:rPr lang="en-US" altLang="zh-CN"/>
              <a:t>Deferred error</a:t>
            </a:r>
            <a:r>
              <a:rPr lang="zh-CN" altLang="en-US"/>
              <a:t>由</a:t>
            </a:r>
            <a:r>
              <a:rPr lang="en-US" altLang="zh-CN"/>
              <a:t>LVT</a:t>
            </a:r>
            <a:r>
              <a:rPr lang="zh-CN" altLang="en-US"/>
              <a:t>或者</a:t>
            </a:r>
            <a:r>
              <a:rPr lang="en-US" altLang="zh-CN"/>
              <a:t>SMI</a:t>
            </a:r>
            <a:r>
              <a:rPr lang="zh-CN" altLang="en-US"/>
              <a:t>上报。</a:t>
            </a:r>
            <a:r>
              <a:rPr lang="en-US" altLang="zh-CN"/>
              <a:t>(LVT:Local vector table. A collection of APIC registers that define interrupts for local events)</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692" y="214906"/>
            <a:ext cx="7355373" cy="486150"/>
          </a:xfrm>
          <a:prstGeom prst="rect">
            <a:avLst/>
          </a:prstGeom>
        </p:spPr>
        <p:txBody>
          <a:bodyPr>
            <a:normAutofit fontScale="90000"/>
          </a:bodyPr>
          <a:lstStyle/>
          <a:p>
            <a:r>
              <a:rPr lang="zh-CN" altLang="en-US" sz="3100" dirty="0">
                <a:solidFill>
                  <a:srgbClr val="C00000"/>
                </a:solidFill>
                <a:latin typeface="微软雅黑" panose="020B0503020204020204" pitchFamily="34" charset="-122"/>
                <a:ea typeface="微软雅黑" panose="020B0503020204020204" pitchFamily="34" charset="-122"/>
              </a:rPr>
              <a:t>  </a:t>
            </a:r>
            <a:br>
              <a:rPr lang="zh-CN" altLang="en-US" sz="900" dirty="0">
                <a:solidFill>
                  <a:srgbClr val="C00000"/>
                </a:solidFill>
                <a:latin typeface="微软雅黑" panose="020B0503020204020204" pitchFamily="34" charset="-122"/>
                <a:ea typeface="微软雅黑" panose="020B0503020204020204" pitchFamily="34" charset="-122"/>
              </a:rPr>
            </a:br>
            <a:endParaRPr lang="zh-CN" altLang="en-US" dirty="0"/>
          </a:p>
        </p:txBody>
      </p:sp>
      <p:sp>
        <p:nvSpPr>
          <p:cNvPr id="3" name="内容占位符 2"/>
          <p:cNvSpPr>
            <a:spLocks noGrp="1"/>
          </p:cNvSpPr>
          <p:nvPr>
            <p:ph sz="quarter" idx="14"/>
          </p:nvPr>
        </p:nvSpPr>
        <p:spPr>
          <a:xfrm>
            <a:off x="280035" y="605790"/>
            <a:ext cx="8771890" cy="4539615"/>
          </a:xfrm>
        </p:spPr>
        <p:txBody>
          <a:bodyPr/>
          <a:lstStyle/>
          <a:p>
            <a:pPr marL="0" lvl="1" indent="0" algn="l">
              <a:buClrTx/>
              <a:buSzTx/>
              <a:buFont typeface="Wingdings" panose="05000000000000000000" pitchFamily="2" charset="2"/>
              <a:buNone/>
            </a:pPr>
            <a:r>
              <a:rPr lang="en-US" altLang="zh-TW" sz="1600" b="1">
                <a:solidFill>
                  <a:schemeClr val="tx1"/>
                </a:solidFill>
                <a:latin typeface="Arial" panose="020B0604020202020204" pitchFamily="34" charset="0"/>
              </a:rPr>
              <a:t>MCE(Machine Check Error):Corrected</a:t>
            </a: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b="1">
              <a:solidFill>
                <a:schemeClr val="tx1"/>
              </a:solidFill>
              <a:latin typeface="Arial" panose="020B0604020202020204" pitchFamily="34" charset="0"/>
            </a:endParaRPr>
          </a:p>
          <a:p>
            <a:pPr marL="0" lvl="1" indent="0" algn="l">
              <a:buClrTx/>
              <a:buSzTx/>
              <a:buFont typeface="Wingdings" panose="05000000000000000000" pitchFamily="2" charset="2"/>
              <a:buNone/>
            </a:pPr>
            <a:endParaRPr lang="en-US" altLang="zh-TW" sz="1600" b="1">
              <a:solidFill>
                <a:schemeClr val="tx1"/>
              </a:solidFill>
              <a:latin typeface="Arial" panose="020B0604020202020204" pitchFamily="34" charset="0"/>
            </a:endParaRPr>
          </a:p>
        </p:txBody>
      </p:sp>
      <p:sp>
        <p:nvSpPr>
          <p:cNvPr id="4" name="矩形 3"/>
          <p:cNvSpPr/>
          <p:nvPr/>
        </p:nvSpPr>
        <p:spPr>
          <a:xfrm>
            <a:off x="358140" y="214630"/>
            <a:ext cx="860425" cy="460375"/>
          </a:xfrm>
          <a:prstGeom prst="rect">
            <a:avLst/>
          </a:prstGeom>
          <a:noFill/>
          <a:ln w="9525">
            <a:noFill/>
          </a:ln>
        </p:spPr>
        <p:txBody>
          <a:bodyPr wrap="none" anchor="t">
            <a:spAutoFit/>
          </a:bodyPr>
          <a:p>
            <a:pPr algn="l"/>
            <a:r>
              <a:rPr lang="en-US" altLang="zh-TW" sz="2400" b="1">
                <a:solidFill>
                  <a:schemeClr val="tx2"/>
                </a:solidFill>
                <a:latin typeface="Arial" panose="020B0604020202020204" pitchFamily="34" charset="0"/>
              </a:rPr>
              <a:t>MCE</a:t>
            </a:r>
            <a:endParaRPr lang="en-US" altLang="zh-TW" sz="2400" b="1">
              <a:solidFill>
                <a:schemeClr val="tx2"/>
              </a:solidFill>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406400" y="1482725"/>
            <a:ext cx="8082280" cy="1028700"/>
          </a:xfrm>
          <a:prstGeom prst="rect">
            <a:avLst/>
          </a:prstGeom>
        </p:spPr>
      </p:pic>
      <p:sp>
        <p:nvSpPr>
          <p:cNvPr id="7" name="文本框 6"/>
          <p:cNvSpPr txBox="1"/>
          <p:nvPr/>
        </p:nvSpPr>
        <p:spPr>
          <a:xfrm>
            <a:off x="597535" y="2608580"/>
            <a:ext cx="8094345" cy="521970"/>
          </a:xfrm>
          <a:prstGeom prst="rect">
            <a:avLst/>
          </a:prstGeom>
          <a:noFill/>
        </p:spPr>
        <p:txBody>
          <a:bodyPr wrap="square" rtlCol="0">
            <a:spAutoFit/>
          </a:bodyPr>
          <a:p>
            <a:r>
              <a:rPr lang="en-US" altLang="zh-CN"/>
              <a:t>Corrected error</a:t>
            </a:r>
            <a:r>
              <a:rPr lang="zh-CN" altLang="en-US"/>
              <a:t>是可以被硬件修复的</a:t>
            </a:r>
            <a:r>
              <a:rPr lang="en-US" altLang="zh-CN"/>
              <a:t>error</a:t>
            </a:r>
            <a:r>
              <a:rPr lang="zh-CN" altLang="en-US"/>
              <a:t>。</a:t>
            </a:r>
            <a:r>
              <a:rPr lang="en-US" altLang="zh-CN"/>
              <a:t>Correct error</a:t>
            </a:r>
            <a:r>
              <a:rPr lang="zh-CN" altLang="en-US"/>
              <a:t>不会通过</a:t>
            </a:r>
            <a:r>
              <a:rPr lang="en-US" altLang="zh-CN"/>
              <a:t>#MC</a:t>
            </a:r>
            <a:r>
              <a:rPr lang="zh-CN" altLang="en-US"/>
              <a:t>汇报。一些</a:t>
            </a:r>
            <a:r>
              <a:rPr lang="en-US" altLang="zh-CN"/>
              <a:t>correct error</a:t>
            </a:r>
            <a:r>
              <a:rPr lang="zh-CN" altLang="en-US"/>
              <a:t>可以通过</a:t>
            </a:r>
            <a:r>
              <a:rPr lang="en-US" altLang="zh-CN"/>
              <a:t>error threshold</a:t>
            </a:r>
            <a:r>
              <a:rPr lang="zh-CN" altLang="en-US"/>
              <a:t>汇报给</a:t>
            </a:r>
            <a:r>
              <a:rPr lang="en-US" altLang="zh-CN"/>
              <a:t>SW</a:t>
            </a:r>
            <a:endParaRPr lang="en-US" altLang="zh-CN"/>
          </a:p>
        </p:txBody>
      </p:sp>
    </p:spTree>
  </p:cSld>
  <p:clrMapOvr>
    <a:masterClrMapping/>
  </p:clrMapOvr>
</p:sld>
</file>

<file path=ppt/tags/tag1.xml><?xml version="1.0" encoding="utf-8"?>
<p:tagLst xmlns:p="http://schemas.openxmlformats.org/presentationml/2006/main">
  <p:tag name="KSO_WM_UNIT_PLACING_PICTURE_USER_VIEWPORT" val="{&quot;height&quot;:4320,&quot;width&quot;:6555}"/>
</p:tagLst>
</file>

<file path=ppt/tags/tag2.xml><?xml version="1.0" encoding="utf-8"?>
<p:tagLst xmlns:p="http://schemas.openxmlformats.org/presentationml/2006/main">
  <p:tag name="KSO_WM_UNIT_PLACING_PICTURE_USER_VIEWPORT" val="{&quot;height&quot;:3460,&quot;width&quot;:11910}"/>
</p:tagLst>
</file>

<file path=ppt/tags/tag3.xml><?xml version="1.0" encoding="utf-8"?>
<p:tagLst xmlns:p="http://schemas.openxmlformats.org/presentationml/2006/main">
  <p:tag name="KSO_WM_UNIT_PLACING_PICTURE_USER_VIEWPORT" val="{&quot;height&quot;:8102,&quot;width&quot;:7535}"/>
</p:tagLst>
</file>

<file path=ppt/theme/theme1.xml><?xml version="1.0" encoding="utf-8"?>
<a:theme xmlns:a="http://schemas.openxmlformats.org/drawingml/2006/main" name="Office 主题​​">
  <a:themeElements>
    <a:clrScheme name="自定义 2">
      <a:dk1>
        <a:srgbClr val="111111"/>
      </a:dk1>
      <a:lt1>
        <a:sysClr val="window" lastClr="FFFFFF"/>
      </a:lt1>
      <a:dk2>
        <a:srgbClr val="B01D23"/>
      </a:dk2>
      <a:lt2>
        <a:srgbClr val="F1ADB0"/>
      </a:lt2>
      <a:accent1>
        <a:srgbClr val="B01D23"/>
      </a:accent1>
      <a:accent2>
        <a:srgbClr val="00B0F0"/>
      </a:accent2>
      <a:accent3>
        <a:srgbClr val="FFC000"/>
      </a:accent3>
      <a:accent4>
        <a:srgbClr val="CC00FF"/>
      </a:accent4>
      <a:accent5>
        <a:srgbClr val="C00000"/>
      </a:accent5>
      <a:accent6>
        <a:srgbClr val="92D050"/>
      </a:accent6>
      <a:hlink>
        <a:srgbClr val="1068B2"/>
      </a:hlink>
      <a:folHlink>
        <a:srgbClr val="7F7F7F"/>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5797</Words>
  <Application>WPS 演示</Application>
  <PresentationFormat>自定义</PresentationFormat>
  <Paragraphs>404</Paragraphs>
  <Slides>44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Arial</vt:lpstr>
      <vt:lpstr>宋体</vt:lpstr>
      <vt:lpstr>Wingdings</vt:lpstr>
      <vt:lpstr>微软雅黑</vt:lpstr>
      <vt:lpstr>Arial Unicode MS</vt:lpstr>
      <vt:lpstr>等线</vt:lpstr>
      <vt:lpstr>Office 主题​​</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DLE</dc:creator>
  <cp:lastModifiedBy>D..</cp:lastModifiedBy>
  <cp:revision>342</cp:revision>
  <dcterms:created xsi:type="dcterms:W3CDTF">2020-01-18T02:25:00Z</dcterms:created>
  <dcterms:modified xsi:type="dcterms:W3CDTF">2021-11-10T03:22:44Z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6DCBBA3A83E74ED5BEAA85CF78E2B028</vt:lpwstr>
  </property>
</Properties>
</file>